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7" r:id="rId3"/>
    <p:sldId id="257" r:id="rId4"/>
    <p:sldId id="261" r:id="rId5"/>
    <p:sldId id="260" r:id="rId6"/>
    <p:sldId id="262" r:id="rId7"/>
    <p:sldId id="263" r:id="rId8"/>
    <p:sldId id="258" r:id="rId9"/>
    <p:sldId id="264" r:id="rId10"/>
    <p:sldId id="259" r:id="rId11"/>
    <p:sldId id="266" r:id="rId12"/>
    <p:sldId id="268" r:id="rId13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00CB5-F27F-4914-860A-25F5BACB809F}" type="datetimeFigureOut">
              <a:rPr lang="et-EE" smtClean="0"/>
              <a:t>28.09.2016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0C626-93A5-4233-ADA1-B6A9F45E3E9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73710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0C626-93A5-4233-ADA1-B6A9F45E3E92}" type="slidenum">
              <a:rPr lang="et-EE" smtClean="0"/>
              <a:t>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55975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l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smtClean="0"/>
              <a:t>Klõpsake laadi muutmiseks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FFF5-8650-4653-92EC-A391C3BAF29A}" type="datetimeFigureOut">
              <a:rPr lang="et-EE" smtClean="0"/>
              <a:t>28.09.2016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A1FC-1CEA-4F91-85EC-463EA97EC1EF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30608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FFF5-8650-4653-92EC-A391C3BAF29A}" type="datetimeFigureOut">
              <a:rPr lang="et-EE" smtClean="0"/>
              <a:t>28.09.2016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A1FC-1CEA-4F91-85EC-463EA97EC1EF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79432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FFF5-8650-4653-92EC-A391C3BAF29A}" type="datetimeFigureOut">
              <a:rPr lang="et-EE" smtClean="0"/>
              <a:t>28.09.2016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A1FC-1CEA-4F91-85EC-463EA97EC1EF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94510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FFF5-8650-4653-92EC-A391C3BAF29A}" type="datetimeFigureOut">
              <a:rPr lang="et-EE" smtClean="0"/>
              <a:t>28.09.2016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A1FC-1CEA-4F91-85EC-463EA97EC1EF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68599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FFF5-8650-4653-92EC-A391C3BAF29A}" type="datetimeFigureOut">
              <a:rPr lang="et-EE" smtClean="0"/>
              <a:t>28.09.2016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A1FC-1CEA-4F91-85EC-463EA97EC1EF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800210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FFF5-8650-4653-92EC-A391C3BAF29A}" type="datetimeFigureOut">
              <a:rPr lang="et-EE" smtClean="0"/>
              <a:t>28.09.2016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A1FC-1CEA-4F91-85EC-463EA97EC1EF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03625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7" name="Kuupäeva kohatäid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FFF5-8650-4653-92EC-A391C3BAF29A}" type="datetimeFigureOut">
              <a:rPr lang="et-EE" smtClean="0"/>
              <a:t>28.09.2016</a:t>
            </a:fld>
            <a:endParaRPr lang="et-EE"/>
          </a:p>
        </p:txBody>
      </p:sp>
      <p:sp>
        <p:nvSpPr>
          <p:cNvPr id="8" name="Jaluse kohatäid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aidinumbri kohatä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A1FC-1CEA-4F91-85EC-463EA97EC1EF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95836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FFF5-8650-4653-92EC-A391C3BAF29A}" type="datetimeFigureOut">
              <a:rPr lang="et-EE" smtClean="0"/>
              <a:t>28.09.2016</a:t>
            </a:fld>
            <a:endParaRPr lang="et-EE"/>
          </a:p>
        </p:txBody>
      </p:sp>
      <p:sp>
        <p:nvSpPr>
          <p:cNvPr id="4" name="Jaluse kohatäid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A1FC-1CEA-4F91-85EC-463EA97EC1EF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4147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FFF5-8650-4653-92EC-A391C3BAF29A}" type="datetimeFigureOut">
              <a:rPr lang="et-EE" smtClean="0"/>
              <a:t>28.09.2016</a:t>
            </a:fld>
            <a:endParaRPr lang="et-EE"/>
          </a:p>
        </p:txBody>
      </p:sp>
      <p:sp>
        <p:nvSpPr>
          <p:cNvPr id="3" name="Jaluse kohatäid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A1FC-1CEA-4F91-85EC-463EA97EC1EF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15988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FFF5-8650-4653-92EC-A391C3BAF29A}" type="datetimeFigureOut">
              <a:rPr lang="et-EE" smtClean="0"/>
              <a:t>28.09.2016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A1FC-1CEA-4F91-85EC-463EA97EC1EF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56127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FFF5-8650-4653-92EC-A391C3BAF29A}" type="datetimeFigureOut">
              <a:rPr lang="et-EE" smtClean="0"/>
              <a:t>28.09.2016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A1FC-1CEA-4F91-85EC-463EA97EC1EF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00617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EFFF5-8650-4653-92EC-A391C3BAF29A}" type="datetimeFigureOut">
              <a:rPr lang="et-EE" smtClean="0"/>
              <a:t>28.09.2016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BA1FC-1CEA-4F91-85EC-463EA97EC1EF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75294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b="1" dirty="0" smtClean="0"/>
              <a:t>NANDA </a:t>
            </a:r>
            <a:r>
              <a:rPr lang="et-EE" b="1" dirty="0" err="1" smtClean="0"/>
              <a:t>õendusdiagnoosid</a:t>
            </a:r>
            <a:r>
              <a:rPr lang="et-EE" b="1" dirty="0" smtClean="0"/>
              <a:t> kui piirideta </a:t>
            </a:r>
            <a:r>
              <a:rPr lang="et-EE" b="1" dirty="0" err="1" smtClean="0"/>
              <a:t>õenduskeel</a:t>
            </a:r>
            <a:endParaRPr lang="et-EE" b="1" dirty="0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 smtClean="0"/>
              <a:t>Mare </a:t>
            </a:r>
            <a:r>
              <a:rPr lang="et-EE" dirty="0" err="1" smtClean="0"/>
              <a:t>Tupits</a:t>
            </a:r>
            <a:r>
              <a:rPr lang="et-EE" dirty="0" smtClean="0"/>
              <a:t> RN, </a:t>
            </a:r>
            <a:r>
              <a:rPr lang="et-EE" dirty="0" err="1" smtClean="0"/>
              <a:t>MSc</a:t>
            </a:r>
            <a:endParaRPr lang="et-EE" dirty="0" smtClean="0"/>
          </a:p>
          <a:p>
            <a:r>
              <a:rPr lang="et-EE" dirty="0" smtClean="0"/>
              <a:t>2016</a:t>
            </a:r>
            <a:endParaRPr lang="et-EE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88640"/>
            <a:ext cx="1404399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4664"/>
            <a:ext cx="3330526" cy="416710"/>
          </a:xfrm>
          <a:prstGeom prst="rect">
            <a:avLst/>
          </a:prstGeom>
          <a:solidFill>
            <a:srgbClr val="1F497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314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4000" b="1" dirty="0"/>
              <a:t>NANDA-I väärtus õdede koolitusele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 fontScale="70000" lnSpcReduction="20000"/>
          </a:bodyPr>
          <a:lstStyle/>
          <a:p>
            <a:r>
              <a:rPr lang="et-EE" sz="4000" dirty="0"/>
              <a:t>NANDA-I õppekavadesse sisseviimisega parendatakse ja ühtlustatakse õpetamise kvaliteeti tervishoiu kõrgkoolides</a:t>
            </a:r>
          </a:p>
          <a:p>
            <a:r>
              <a:rPr lang="et-EE" sz="4000" dirty="0"/>
              <a:t>Ühtlustub eestikeelne </a:t>
            </a:r>
            <a:r>
              <a:rPr lang="et-EE" sz="4000" dirty="0" err="1"/>
              <a:t>õendusalane</a:t>
            </a:r>
            <a:r>
              <a:rPr lang="et-EE" sz="4000" dirty="0"/>
              <a:t> terminoloogia võimaldab </a:t>
            </a:r>
            <a:r>
              <a:rPr lang="et-EE" sz="4000" dirty="0" err="1"/>
              <a:t>üheset</a:t>
            </a:r>
            <a:r>
              <a:rPr lang="et-EE" sz="4000" dirty="0"/>
              <a:t> koolitust</a:t>
            </a:r>
          </a:p>
          <a:p>
            <a:r>
              <a:rPr lang="et-EE" sz="4000" dirty="0"/>
              <a:t>Võimaldab mõista rahvusvahelisi </a:t>
            </a:r>
            <a:r>
              <a:rPr lang="et-EE" sz="4000" dirty="0" err="1"/>
              <a:t>õenduskirjanduse</a:t>
            </a:r>
            <a:r>
              <a:rPr lang="et-EE" sz="4000" dirty="0"/>
              <a:t> tekste</a:t>
            </a:r>
          </a:p>
          <a:p>
            <a:r>
              <a:rPr lang="et-EE" sz="4000" dirty="0"/>
              <a:t>Paraneb ja ühtlustub praktikajuhendamise tase</a:t>
            </a:r>
          </a:p>
          <a:p>
            <a:r>
              <a:rPr lang="et-EE" sz="4000" dirty="0"/>
              <a:t>Parendab üliõpilaste kriitilist mõtlemist</a:t>
            </a:r>
          </a:p>
          <a:p>
            <a:r>
              <a:rPr lang="et-EE" sz="4000" dirty="0"/>
              <a:t>Võimaldab üliõpilastel uurimistöödes otsida </a:t>
            </a:r>
            <a:r>
              <a:rPr lang="et-EE" sz="4000" dirty="0" err="1"/>
              <a:t>õendussekkumisi</a:t>
            </a:r>
            <a:r>
              <a:rPr lang="et-EE" sz="4000" dirty="0"/>
              <a:t> erinevatele diagnoosidele</a:t>
            </a:r>
          </a:p>
          <a:p>
            <a:r>
              <a:rPr lang="et-EE" sz="4000" dirty="0"/>
              <a:t>Võimaldab teaduskirjanduse tulemusi üliõpilastel võrrelda NANDA, NIC ja NOC-ga</a:t>
            </a:r>
          </a:p>
          <a:p>
            <a:endParaRPr lang="et-EE" sz="4000" dirty="0"/>
          </a:p>
          <a:p>
            <a:endParaRPr lang="et-EE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8640"/>
            <a:ext cx="3330526" cy="432048"/>
          </a:xfrm>
          <a:prstGeom prst="rect">
            <a:avLst/>
          </a:prstGeom>
          <a:solidFill>
            <a:srgbClr val="1F497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8285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et-EE" b="1" dirty="0" smtClean="0"/>
              <a:t/>
            </a:r>
            <a:br>
              <a:rPr lang="et-EE" b="1" dirty="0" smtClean="0"/>
            </a:br>
            <a:r>
              <a:rPr lang="et-EE" b="1" dirty="0" smtClean="0"/>
              <a:t>Kasutatud </a:t>
            </a:r>
            <a:r>
              <a:rPr lang="et-EE" b="1" dirty="0"/>
              <a:t>kirjandus</a:t>
            </a:r>
            <a:br>
              <a:rPr lang="et-EE" b="1" dirty="0"/>
            </a:br>
            <a:endParaRPr lang="et-EE" b="1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t-EE" dirty="0" err="1" smtClean="0"/>
              <a:t>Herdman</a:t>
            </a:r>
            <a:r>
              <a:rPr lang="et-EE" dirty="0"/>
              <a:t>, H.T. (2013) NANDA Internationali </a:t>
            </a:r>
            <a:r>
              <a:rPr lang="et-EE" dirty="0" err="1"/>
              <a:t>õendusdiagnoosid</a:t>
            </a:r>
            <a:r>
              <a:rPr lang="et-EE" dirty="0"/>
              <a:t>: definitsioonid ja klassifikatsioon 2012-2014Wiley </a:t>
            </a:r>
            <a:r>
              <a:rPr lang="et-EE" dirty="0" err="1"/>
              <a:t>Blackwell</a:t>
            </a:r>
            <a:r>
              <a:rPr lang="et-EE" dirty="0"/>
              <a:t/>
            </a:r>
            <a:br>
              <a:rPr lang="et-EE" dirty="0"/>
            </a:br>
            <a:r>
              <a:rPr lang="et-EE" dirty="0"/>
              <a:t/>
            </a:r>
            <a:br>
              <a:rPr lang="et-EE" dirty="0"/>
            </a:br>
            <a:r>
              <a:rPr lang="et-EE" dirty="0" err="1" smtClean="0"/>
              <a:t>Herdman</a:t>
            </a:r>
            <a:r>
              <a:rPr lang="et-EE" dirty="0"/>
              <a:t>, H.T. </a:t>
            </a:r>
            <a:r>
              <a:rPr lang="et-EE" dirty="0" err="1"/>
              <a:t>Kamitsuru</a:t>
            </a:r>
            <a:r>
              <a:rPr lang="et-EE" dirty="0"/>
              <a:t> S (2014) NANDA International </a:t>
            </a:r>
            <a:r>
              <a:rPr lang="et-EE" dirty="0" err="1"/>
              <a:t>Nursing</a:t>
            </a:r>
            <a:r>
              <a:rPr lang="et-EE" dirty="0"/>
              <a:t> </a:t>
            </a:r>
            <a:r>
              <a:rPr lang="et-EE" dirty="0" err="1"/>
              <a:t>Diagnosies</a:t>
            </a:r>
            <a:r>
              <a:rPr lang="et-EE" dirty="0"/>
              <a:t>: </a:t>
            </a:r>
            <a:r>
              <a:rPr lang="et-EE" dirty="0" err="1"/>
              <a:t>Definations&amp;cClassifikation</a:t>
            </a:r>
            <a:r>
              <a:rPr lang="et-EE" dirty="0"/>
              <a:t> 2015-2017. </a:t>
            </a:r>
            <a:r>
              <a:rPr lang="et-EE" dirty="0" err="1"/>
              <a:t>Wiley</a:t>
            </a:r>
            <a:r>
              <a:rPr lang="et-EE" dirty="0"/>
              <a:t> </a:t>
            </a:r>
            <a:r>
              <a:rPr lang="et-EE" dirty="0" err="1"/>
              <a:t>Blackwell</a:t>
            </a:r>
            <a:r>
              <a:rPr lang="et-EE" dirty="0"/>
              <a:t>.</a:t>
            </a:r>
            <a:br>
              <a:rPr lang="et-EE" dirty="0"/>
            </a:br>
            <a:r>
              <a:rPr lang="et-EE" dirty="0"/>
              <a:t/>
            </a:r>
            <a:br>
              <a:rPr lang="et-EE" dirty="0"/>
            </a:br>
            <a:r>
              <a:rPr lang="et-EE" dirty="0"/>
              <a:t/>
            </a:r>
            <a:br>
              <a:rPr lang="et-EE" dirty="0"/>
            </a:br>
            <a:endParaRPr lang="et-EE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0"/>
            <a:ext cx="3474542" cy="548680"/>
          </a:xfrm>
          <a:prstGeom prst="rect">
            <a:avLst/>
          </a:prstGeom>
          <a:solidFill>
            <a:srgbClr val="1F497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595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128" y="1881810"/>
            <a:ext cx="5541744" cy="3962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0"/>
            <a:ext cx="3474542" cy="548680"/>
          </a:xfrm>
          <a:prstGeom prst="rect">
            <a:avLst/>
          </a:prstGeom>
          <a:solidFill>
            <a:srgbClr val="1F497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797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et-EE" sz="4000" b="1" dirty="0" smtClean="0"/>
              <a:t/>
            </a:r>
            <a:br>
              <a:rPr lang="et-EE" sz="4000" b="1" dirty="0" smtClean="0"/>
            </a:br>
            <a:r>
              <a:rPr lang="et-EE" sz="4000" b="1" dirty="0" err="1" smtClean="0"/>
              <a:t>Õendusdianooside</a:t>
            </a:r>
            <a:r>
              <a:rPr lang="et-EE" sz="4000" b="1" dirty="0" smtClean="0"/>
              <a:t> areng</a:t>
            </a:r>
            <a:endParaRPr lang="et-EE" sz="4000" b="1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t-EE" dirty="0"/>
              <a:t>1967 – </a:t>
            </a:r>
            <a:r>
              <a:rPr lang="et-EE" dirty="0" err="1"/>
              <a:t>Õendusprotsessi</a:t>
            </a:r>
            <a:r>
              <a:rPr lang="et-EE" dirty="0"/>
              <a:t> teooria (</a:t>
            </a:r>
            <a:r>
              <a:rPr lang="et-EE" dirty="0" err="1"/>
              <a:t>Yura</a:t>
            </a:r>
            <a:r>
              <a:rPr lang="et-EE" dirty="0"/>
              <a:t> ja </a:t>
            </a:r>
            <a:r>
              <a:rPr lang="et-EE" dirty="0" err="1"/>
              <a:t>Walsh</a:t>
            </a:r>
            <a:r>
              <a:rPr lang="et-EE" dirty="0"/>
              <a:t>)</a:t>
            </a:r>
          </a:p>
          <a:p>
            <a:r>
              <a:rPr lang="et-EE" dirty="0"/>
              <a:t>määratlemine – planeerimine – rakendamine – hindamine </a:t>
            </a:r>
          </a:p>
          <a:p>
            <a:r>
              <a:rPr lang="et-EE" dirty="0"/>
              <a:t>1973 – Esimene rahvusvaheline </a:t>
            </a:r>
            <a:r>
              <a:rPr lang="et-EE" dirty="0" err="1"/>
              <a:t>õendusdiagnooside</a:t>
            </a:r>
            <a:r>
              <a:rPr lang="et-EE" dirty="0"/>
              <a:t> klassifikatsiooni konverents (80 </a:t>
            </a:r>
            <a:r>
              <a:rPr lang="et-EE" dirty="0" err="1"/>
              <a:t>õendusdiagnoosi</a:t>
            </a:r>
            <a:r>
              <a:rPr lang="et-EE" dirty="0"/>
              <a:t>)</a:t>
            </a:r>
          </a:p>
          <a:p>
            <a:r>
              <a:rPr lang="et-EE" dirty="0"/>
              <a:t>1982 – NANDA </a:t>
            </a:r>
          </a:p>
          <a:p>
            <a:r>
              <a:rPr lang="et-EE" dirty="0"/>
              <a:t>1987 – Esimene taksonoomia raamat</a:t>
            </a:r>
          </a:p>
          <a:p>
            <a:r>
              <a:rPr lang="et-EE" b="1" dirty="0"/>
              <a:t>2002 </a:t>
            </a:r>
            <a:r>
              <a:rPr lang="et-EE" dirty="0"/>
              <a:t>– NANDAst saab NANDA–I (NANDA International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8640"/>
            <a:ext cx="3330526" cy="360040"/>
          </a:xfrm>
          <a:prstGeom prst="rect">
            <a:avLst/>
          </a:prstGeom>
          <a:solidFill>
            <a:srgbClr val="1F497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735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/>
          </a:bodyPr>
          <a:lstStyle/>
          <a:p>
            <a:r>
              <a:rPr lang="et-EE" sz="4000" b="1" dirty="0"/>
              <a:t>NANDA </a:t>
            </a:r>
            <a:r>
              <a:rPr lang="et-EE" sz="4000" b="1" dirty="0" smtClean="0"/>
              <a:t>TUGEVUSED (1)</a:t>
            </a:r>
            <a:endParaRPr lang="et-EE" sz="4000" b="1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t-EE" sz="3400" dirty="0" smtClean="0"/>
              <a:t>Tunnustatud </a:t>
            </a:r>
            <a:r>
              <a:rPr lang="et-EE" sz="3400" dirty="0" err="1"/>
              <a:t>õendusterminoloogia</a:t>
            </a:r>
            <a:r>
              <a:rPr lang="et-EE" sz="3400" dirty="0"/>
              <a:t>, mis vastab </a:t>
            </a:r>
            <a:r>
              <a:rPr lang="et-EE" sz="3400" dirty="0" err="1"/>
              <a:t>American</a:t>
            </a:r>
            <a:r>
              <a:rPr lang="et-EE" sz="3400" dirty="0"/>
              <a:t> </a:t>
            </a:r>
            <a:r>
              <a:rPr lang="et-EE" sz="3400" dirty="0" err="1"/>
              <a:t>Nurses</a:t>
            </a:r>
            <a:r>
              <a:rPr lang="et-EE" sz="3400" dirty="0"/>
              <a:t> </a:t>
            </a:r>
            <a:r>
              <a:rPr lang="et-EE" sz="3400" dirty="0" err="1"/>
              <a:t>Association</a:t>
            </a:r>
            <a:r>
              <a:rPr lang="et-EE" sz="3400" dirty="0"/>
              <a:t> </a:t>
            </a:r>
            <a:r>
              <a:rPr lang="et-EE" sz="3400" dirty="0" err="1"/>
              <a:t>õendusabiinfo</a:t>
            </a:r>
            <a:r>
              <a:rPr lang="et-EE" sz="3400" dirty="0"/>
              <a:t> infrastruktuuri komisjoni kehtestatud kriteeriumitele </a:t>
            </a:r>
          </a:p>
          <a:p>
            <a:r>
              <a:rPr lang="et-EE" sz="3400" dirty="0" err="1" smtClean="0"/>
              <a:t>Õendusdiagnooside</a:t>
            </a:r>
            <a:r>
              <a:rPr lang="et-EE" sz="3400" dirty="0" smtClean="0"/>
              <a:t> </a:t>
            </a:r>
            <a:r>
              <a:rPr lang="et-EE" sz="3400" dirty="0"/>
              <a:t>klassifikatsioon jaotab </a:t>
            </a:r>
            <a:r>
              <a:rPr lang="et-EE" sz="3400" dirty="0" err="1"/>
              <a:t>õendusdiagnoosid</a:t>
            </a:r>
            <a:r>
              <a:rPr lang="et-EE" sz="3400" dirty="0"/>
              <a:t> klassidesse, kusjuures kõik klassid sobivad keskse </a:t>
            </a:r>
            <a:r>
              <a:rPr lang="et-EE" sz="3400" dirty="0" err="1"/>
              <a:t>mõistega-õendus</a:t>
            </a:r>
            <a:endParaRPr lang="et-EE" sz="3400" dirty="0"/>
          </a:p>
          <a:p>
            <a:r>
              <a:rPr lang="et-EE" sz="3400" dirty="0" err="1" smtClean="0"/>
              <a:t>Õendusdiagnoosid</a:t>
            </a:r>
            <a:r>
              <a:rPr lang="et-EE" sz="3400" dirty="0" smtClean="0"/>
              <a:t> </a:t>
            </a:r>
            <a:r>
              <a:rPr lang="et-EE" sz="3400" dirty="0"/>
              <a:t>on </a:t>
            </a:r>
            <a:r>
              <a:rPr lang="et-EE" sz="3400" dirty="0" smtClean="0"/>
              <a:t>defineeritud</a:t>
            </a:r>
          </a:p>
          <a:p>
            <a:r>
              <a:rPr lang="et-EE" sz="3400" dirty="0" smtClean="0"/>
              <a:t>NANDA </a:t>
            </a:r>
            <a:r>
              <a:rPr lang="et-EE" sz="3400" dirty="0"/>
              <a:t>2015-2017 sisaldab 234 </a:t>
            </a:r>
            <a:r>
              <a:rPr lang="et-EE" sz="3400" dirty="0" err="1"/>
              <a:t>õendusdiagnoosi</a:t>
            </a:r>
            <a:r>
              <a:rPr lang="et-EE" sz="3400" dirty="0"/>
              <a:t> koos </a:t>
            </a:r>
            <a:r>
              <a:rPr lang="et-EE" sz="3400" dirty="0" smtClean="0"/>
              <a:t>koodidega</a:t>
            </a:r>
            <a:endParaRPr lang="et-EE" sz="3400" dirty="0"/>
          </a:p>
          <a:p>
            <a:r>
              <a:rPr lang="et-EE" sz="3400" dirty="0" smtClean="0"/>
              <a:t>Diagnoosid on </a:t>
            </a:r>
            <a:r>
              <a:rPr lang="et-EE" sz="3400" dirty="0"/>
              <a:t>tõenduspõhised </a:t>
            </a:r>
            <a:r>
              <a:rPr lang="et-EE" sz="3400" dirty="0"/>
              <a:t>(2535 uurimust</a:t>
            </a:r>
            <a:r>
              <a:rPr lang="et-EE" sz="3400" dirty="0" smtClean="0"/>
              <a:t>)</a:t>
            </a:r>
            <a:endParaRPr lang="et-EE" sz="3400" dirty="0" smtClean="0"/>
          </a:p>
          <a:p>
            <a:r>
              <a:rPr lang="et-EE" sz="3400" dirty="0" smtClean="0"/>
              <a:t>Diagnoosid tagavad  patsiendi ohutuse läbi </a:t>
            </a:r>
            <a:r>
              <a:rPr lang="et-EE" sz="3400" dirty="0"/>
              <a:t>tõenduspõhise </a:t>
            </a:r>
            <a:r>
              <a:rPr lang="et-EE" sz="3400" dirty="0" err="1" smtClean="0"/>
              <a:t>õendusabi</a:t>
            </a:r>
            <a:endParaRPr lang="et-EE" sz="3400" dirty="0" smtClean="0"/>
          </a:p>
          <a:p>
            <a:r>
              <a:rPr lang="et-EE" sz="3400" dirty="0"/>
              <a:t>Diagnoosid on patsiendikesksed</a:t>
            </a:r>
          </a:p>
          <a:p>
            <a:endParaRPr lang="et-EE" sz="3400" dirty="0" smtClean="0"/>
          </a:p>
          <a:p>
            <a:endParaRPr lang="et-EE" sz="3300" dirty="0"/>
          </a:p>
          <a:p>
            <a:endParaRPr lang="et-EE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60648"/>
            <a:ext cx="3330526" cy="432048"/>
          </a:xfrm>
          <a:prstGeom prst="rect">
            <a:avLst/>
          </a:prstGeom>
          <a:solidFill>
            <a:srgbClr val="1F497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331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b="1" dirty="0"/>
              <a:t/>
            </a:r>
            <a:br>
              <a:rPr lang="et-EE" b="1" dirty="0"/>
            </a:br>
            <a:r>
              <a:rPr lang="et-EE" b="1" dirty="0"/>
              <a:t>Patsiendikesksus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t-EE" dirty="0" smtClean="0"/>
              <a:t>Arvestamine </a:t>
            </a:r>
            <a:r>
              <a:rPr lang="et-EE" dirty="0"/>
              <a:t>patsiendi väärtuste, vajaduste ja eelistustega</a:t>
            </a:r>
          </a:p>
          <a:p>
            <a:r>
              <a:rPr lang="et-EE" dirty="0" smtClean="0"/>
              <a:t>Info, </a:t>
            </a:r>
            <a:r>
              <a:rPr lang="et-EE" dirty="0"/>
              <a:t>kommunikatsioon, patsienti </a:t>
            </a:r>
            <a:r>
              <a:rPr lang="et-EE" dirty="0" err="1"/>
              <a:t>võimestav</a:t>
            </a:r>
            <a:r>
              <a:rPr lang="et-EE" dirty="0"/>
              <a:t> õpetus</a:t>
            </a:r>
          </a:p>
          <a:p>
            <a:r>
              <a:rPr lang="et-EE" dirty="0" smtClean="0"/>
              <a:t>Füüsiline </a:t>
            </a:r>
            <a:r>
              <a:rPr lang="et-EE" dirty="0"/>
              <a:t>mugavus (s.h meeldiv, toetav keskkond)</a:t>
            </a:r>
          </a:p>
          <a:p>
            <a:r>
              <a:rPr lang="et-EE" dirty="0" smtClean="0"/>
              <a:t>Emotsionaalne </a:t>
            </a:r>
            <a:r>
              <a:rPr lang="et-EE" dirty="0"/>
              <a:t>toetus hirmu ja ärevuse vähendamiseks</a:t>
            </a:r>
          </a:p>
          <a:p>
            <a:r>
              <a:rPr lang="et-EE" dirty="0" smtClean="0"/>
              <a:t>pere </a:t>
            </a:r>
            <a:r>
              <a:rPr lang="et-EE" dirty="0"/>
              <a:t>(sõprade, toetajate) kaasamine</a:t>
            </a:r>
          </a:p>
          <a:p>
            <a:r>
              <a:rPr lang="et-EE" dirty="0" smtClean="0"/>
              <a:t>Teenuse </a:t>
            </a:r>
            <a:r>
              <a:rPr lang="et-EE" dirty="0"/>
              <a:t>kättesaadavus, koordineeritus, integreeritus</a:t>
            </a:r>
          </a:p>
          <a:p>
            <a:r>
              <a:rPr lang="et-EE" dirty="0" smtClean="0"/>
              <a:t>Üleminek </a:t>
            </a:r>
            <a:r>
              <a:rPr lang="et-EE" dirty="0"/>
              <a:t>ja jätkuvus (liikumisel tervishoiusüsteemis)</a:t>
            </a:r>
          </a:p>
          <a:p>
            <a:r>
              <a:rPr lang="et-EE" dirty="0" smtClean="0"/>
              <a:t>Patsientide </a:t>
            </a:r>
            <a:r>
              <a:rPr lang="et-EE" dirty="0"/>
              <a:t>kaasatus tervishoiupoliitikasse (otstarbekal määral)</a:t>
            </a:r>
          </a:p>
          <a:p>
            <a:endParaRPr lang="et-EE" dirty="0"/>
          </a:p>
          <a:p>
            <a:endParaRPr lang="et-EE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4664"/>
            <a:ext cx="3330526" cy="416710"/>
          </a:xfrm>
          <a:prstGeom prst="rect">
            <a:avLst/>
          </a:prstGeom>
          <a:solidFill>
            <a:srgbClr val="1F497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04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4000" b="1" dirty="0"/>
              <a:t>NANDA </a:t>
            </a:r>
            <a:r>
              <a:rPr lang="et-EE" sz="4000" b="1" dirty="0" smtClean="0"/>
              <a:t>TUGEVUSED (2)</a:t>
            </a:r>
            <a:endParaRPr lang="et-EE" sz="4000" b="1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sz="2800" dirty="0"/>
              <a:t>Süsteemne mõtlemine - seostest aru saades on võimalik mõista kogu tervikut </a:t>
            </a:r>
          </a:p>
          <a:p>
            <a:r>
              <a:rPr lang="et-EE" sz="2800" dirty="0"/>
              <a:t>Ebamäärasuse talumine </a:t>
            </a:r>
          </a:p>
          <a:p>
            <a:r>
              <a:rPr lang="et-EE" sz="2800" dirty="0"/>
              <a:t>Paindlikkus</a:t>
            </a:r>
          </a:p>
          <a:p>
            <a:r>
              <a:rPr lang="et-EE" sz="2800" dirty="0"/>
              <a:t>Keskendumine  inimese positiivsetele </a:t>
            </a:r>
            <a:r>
              <a:rPr lang="et-EE" sz="2800" dirty="0" smtClean="0"/>
              <a:t>omadustele</a:t>
            </a:r>
          </a:p>
          <a:p>
            <a:r>
              <a:rPr lang="fi-FI" sz="2800" dirty="0" err="1" smtClean="0"/>
              <a:t>Kriitiline</a:t>
            </a:r>
            <a:r>
              <a:rPr lang="fi-FI" sz="2800" dirty="0" smtClean="0"/>
              <a:t> </a:t>
            </a:r>
            <a:r>
              <a:rPr lang="fi-FI" sz="2800" dirty="0" err="1"/>
              <a:t>mõtlemine</a:t>
            </a:r>
            <a:r>
              <a:rPr lang="fi-FI" sz="2800" dirty="0"/>
              <a:t> </a:t>
            </a:r>
            <a:r>
              <a:rPr lang="et-EE" sz="2800" dirty="0" smtClean="0"/>
              <a:t> </a:t>
            </a:r>
            <a:r>
              <a:rPr lang="fi-FI" sz="2800" dirty="0" smtClean="0"/>
              <a:t>on </a:t>
            </a:r>
            <a:r>
              <a:rPr lang="fi-FI" sz="2800" dirty="0" err="1"/>
              <a:t>diagnoosimise</a:t>
            </a:r>
            <a:r>
              <a:rPr lang="fi-FI" sz="2800" dirty="0"/>
              <a:t> </a:t>
            </a:r>
            <a:r>
              <a:rPr lang="et-EE" sz="2800" dirty="0" smtClean="0"/>
              <a:t> </a:t>
            </a:r>
            <a:r>
              <a:rPr lang="fi-FI" sz="2800" dirty="0" err="1" smtClean="0"/>
              <a:t>aluseks</a:t>
            </a:r>
            <a:endParaRPr lang="fi-FI" sz="2800" dirty="0"/>
          </a:p>
          <a:p>
            <a:endParaRPr lang="et-EE" sz="2800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6632"/>
            <a:ext cx="3330526" cy="333751"/>
          </a:xfrm>
          <a:prstGeom prst="rect">
            <a:avLst/>
          </a:prstGeom>
          <a:solidFill>
            <a:srgbClr val="1F497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6540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et-EE" dirty="0" smtClean="0"/>
              <a:t/>
            </a:r>
            <a:br>
              <a:rPr lang="et-EE" dirty="0" smtClean="0"/>
            </a:br>
            <a:r>
              <a:rPr lang="et-EE" b="1" dirty="0" err="1" smtClean="0"/>
              <a:t>Õendusprotsess</a:t>
            </a:r>
            <a:r>
              <a:rPr lang="et-EE" b="1" dirty="0" smtClean="0"/>
              <a:t> </a:t>
            </a:r>
            <a:r>
              <a:rPr lang="et-EE" b="1" dirty="0"/>
              <a:t>kui kriitiline  mõtlemine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962" y="2003740"/>
            <a:ext cx="5310076" cy="3718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8640"/>
            <a:ext cx="3330526" cy="432048"/>
          </a:xfrm>
          <a:prstGeom prst="rect">
            <a:avLst/>
          </a:prstGeom>
          <a:solidFill>
            <a:srgbClr val="1F497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6685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4000" b="1" dirty="0" err="1"/>
              <a:t>Õendusprotsess</a:t>
            </a:r>
            <a:r>
              <a:rPr lang="et-EE" sz="4000" b="1" dirty="0"/>
              <a:t> areneb pidevalt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7821846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8640"/>
            <a:ext cx="3546550" cy="432048"/>
          </a:xfrm>
          <a:prstGeom prst="rect">
            <a:avLst/>
          </a:prstGeom>
          <a:solidFill>
            <a:srgbClr val="1F497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5614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84976" cy="1498178"/>
          </a:xfrm>
        </p:spPr>
        <p:txBody>
          <a:bodyPr>
            <a:normAutofit fontScale="90000"/>
          </a:bodyPr>
          <a:lstStyle/>
          <a:p>
            <a:r>
              <a:rPr lang="et-EE" b="1" dirty="0" smtClean="0"/>
              <a:t/>
            </a:r>
            <a:br>
              <a:rPr lang="et-EE" b="1" dirty="0" smtClean="0"/>
            </a:br>
            <a:r>
              <a:rPr lang="et-EE" b="1" dirty="0" err="1" smtClean="0"/>
              <a:t>Õendusdiagnoosi</a:t>
            </a:r>
            <a:r>
              <a:rPr lang="et-EE" b="1" dirty="0" smtClean="0"/>
              <a:t> </a:t>
            </a:r>
            <a:r>
              <a:rPr lang="et-EE" b="1" dirty="0"/>
              <a:t>väärtus </a:t>
            </a:r>
            <a:r>
              <a:rPr lang="et-EE" b="1" dirty="0" err="1" smtClean="0"/>
              <a:t>õendusabis</a:t>
            </a:r>
            <a:r>
              <a:rPr lang="et-EE" b="1" dirty="0" smtClean="0"/>
              <a:t> (1)</a:t>
            </a:r>
            <a:r>
              <a:rPr lang="et-EE" b="1" dirty="0"/>
              <a:t/>
            </a:r>
            <a:br>
              <a:rPr lang="et-EE" b="1" dirty="0"/>
            </a:br>
            <a:endParaRPr lang="et-EE" b="1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251520" y="1844824"/>
            <a:ext cx="8784976" cy="4281339"/>
          </a:xfrm>
        </p:spPr>
        <p:txBody>
          <a:bodyPr>
            <a:noAutofit/>
          </a:bodyPr>
          <a:lstStyle/>
          <a:p>
            <a:r>
              <a:rPr lang="et-EE" sz="2800" dirty="0"/>
              <a:t>Eesti õed saavad ühiskeele kliendi/patsiendi sümptomite kirjeldamiseks, mis tagab ühtse ja üheselt mõistetava </a:t>
            </a:r>
            <a:r>
              <a:rPr lang="et-EE" sz="2800" dirty="0" err="1"/>
              <a:t>õendusabi</a:t>
            </a:r>
            <a:r>
              <a:rPr lang="et-EE" sz="2800" dirty="0"/>
              <a:t> </a:t>
            </a:r>
            <a:endParaRPr lang="et-EE" sz="2800" dirty="0" smtClean="0"/>
          </a:p>
          <a:p>
            <a:r>
              <a:rPr lang="fi-FI" sz="2800" dirty="0" err="1"/>
              <a:t>Euroopa</a:t>
            </a:r>
            <a:r>
              <a:rPr lang="fi-FI" sz="2800" dirty="0"/>
              <a:t> </a:t>
            </a:r>
            <a:r>
              <a:rPr lang="fi-FI" sz="2800" dirty="0" err="1"/>
              <a:t>parlamendi</a:t>
            </a:r>
            <a:r>
              <a:rPr lang="fi-FI" sz="2800" dirty="0"/>
              <a:t> ja </a:t>
            </a:r>
            <a:r>
              <a:rPr lang="fi-FI" sz="2800" dirty="0" err="1"/>
              <a:t>nõukogu</a:t>
            </a:r>
            <a:r>
              <a:rPr lang="fi-FI" sz="2800" dirty="0"/>
              <a:t> </a:t>
            </a:r>
            <a:r>
              <a:rPr lang="fi-FI" sz="2800" dirty="0" err="1"/>
              <a:t>direktiiv</a:t>
            </a:r>
            <a:r>
              <a:rPr lang="fi-FI" sz="2800" dirty="0"/>
              <a:t> </a:t>
            </a:r>
            <a:r>
              <a:rPr lang="fi-FI" sz="2800" dirty="0" smtClean="0"/>
              <a:t>2013/55/EL</a:t>
            </a:r>
            <a:r>
              <a:rPr lang="et-EE" sz="2800" dirty="0" smtClean="0"/>
              <a:t>: pädevus </a:t>
            </a:r>
            <a:r>
              <a:rPr lang="et-EE" sz="2800" dirty="0"/>
              <a:t>iseseisvalt diagnoosida nõutavat </a:t>
            </a:r>
            <a:r>
              <a:rPr lang="et-EE" sz="2800" dirty="0" err="1" smtClean="0"/>
              <a:t>õendusabi</a:t>
            </a:r>
            <a:endParaRPr lang="et-EE" sz="2800" dirty="0"/>
          </a:p>
          <a:p>
            <a:r>
              <a:rPr lang="et-EE" sz="2800" dirty="0" err="1"/>
              <a:t>Õendusdiagnoosid</a:t>
            </a:r>
            <a:r>
              <a:rPr lang="et-EE" sz="2800" dirty="0"/>
              <a:t> igale patsiendile määratlevad patsiendi haiglasoleku ja/või osakonnas viibimise pikkuse</a:t>
            </a:r>
          </a:p>
          <a:p>
            <a:r>
              <a:rPr lang="et-EE" sz="2800" dirty="0"/>
              <a:t>Aitab prognoosida </a:t>
            </a:r>
            <a:r>
              <a:rPr lang="et-EE" sz="2800" dirty="0" smtClean="0"/>
              <a:t>hoolduskulusid</a:t>
            </a:r>
            <a:endParaRPr lang="et-EE" sz="2800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4664"/>
            <a:ext cx="3330526" cy="416710"/>
          </a:xfrm>
          <a:prstGeom prst="rect">
            <a:avLst/>
          </a:prstGeom>
          <a:solidFill>
            <a:srgbClr val="1F497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4873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9036496" cy="1498178"/>
          </a:xfrm>
        </p:spPr>
        <p:txBody>
          <a:bodyPr>
            <a:normAutofit fontScale="90000"/>
          </a:bodyPr>
          <a:lstStyle/>
          <a:p>
            <a:r>
              <a:rPr lang="et-EE" b="1" dirty="0" smtClean="0"/>
              <a:t/>
            </a:r>
            <a:br>
              <a:rPr lang="et-EE" b="1" dirty="0" smtClean="0"/>
            </a:br>
            <a:r>
              <a:rPr lang="et-EE" b="1" dirty="0" err="1" smtClean="0"/>
              <a:t>Õendusdiagnoosi</a:t>
            </a:r>
            <a:r>
              <a:rPr lang="et-EE" b="1" dirty="0" smtClean="0"/>
              <a:t> </a:t>
            </a:r>
            <a:r>
              <a:rPr lang="et-EE" b="1" dirty="0"/>
              <a:t>väärtus </a:t>
            </a:r>
            <a:r>
              <a:rPr lang="et-EE" b="1" dirty="0" err="1"/>
              <a:t>õendusabis</a:t>
            </a:r>
            <a:r>
              <a:rPr lang="et-EE" b="1" dirty="0"/>
              <a:t> </a:t>
            </a:r>
            <a:r>
              <a:rPr lang="et-EE" b="1" dirty="0" smtClean="0"/>
              <a:t>(</a:t>
            </a:r>
            <a:r>
              <a:rPr lang="et-EE" b="1" dirty="0"/>
              <a:t>1)</a:t>
            </a:r>
            <a:br>
              <a:rPr lang="et-EE" b="1" dirty="0"/>
            </a:br>
            <a:endParaRPr lang="et-EE" b="1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lnSpcReduction="10000"/>
          </a:bodyPr>
          <a:lstStyle/>
          <a:p>
            <a:r>
              <a:rPr lang="et-EE" sz="3000" dirty="0"/>
              <a:t>Aitab planeerida koduvisiitide arvu</a:t>
            </a:r>
          </a:p>
          <a:p>
            <a:r>
              <a:rPr lang="et-EE" sz="3000" dirty="0"/>
              <a:t>Elektroonsed infosüsteemid võimaldavad süstemaatiliselt andmeid koguda ja analüüsida (uurimistööde alus)</a:t>
            </a:r>
          </a:p>
          <a:p>
            <a:r>
              <a:rPr lang="et-EE" sz="3000" dirty="0"/>
              <a:t>Standardiseeritud keel võimaldab infosüsteemis ühtselt ja kompleksselt saada informatsiooni ning aitab lahendada kommunikatsiooni probleeme</a:t>
            </a:r>
          </a:p>
          <a:p>
            <a:r>
              <a:rPr lang="et-EE" sz="3000" dirty="0" err="1" smtClean="0"/>
              <a:t>Õendusabi</a:t>
            </a:r>
            <a:r>
              <a:rPr lang="et-EE" sz="3000" dirty="0" smtClean="0"/>
              <a:t> juhivad tõenduspõhised kliinilised otsused, mis tagab patsiendi turvalisuse</a:t>
            </a:r>
          </a:p>
          <a:p>
            <a:endParaRPr lang="et-EE" dirty="0"/>
          </a:p>
          <a:p>
            <a:endParaRPr lang="et-EE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4664"/>
            <a:ext cx="3330526" cy="416710"/>
          </a:xfrm>
          <a:prstGeom prst="rect">
            <a:avLst/>
          </a:prstGeom>
          <a:solidFill>
            <a:srgbClr val="1F497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4911044"/>
      </p:ext>
    </p:extLst>
  </p:cSld>
  <p:clrMapOvr>
    <a:masterClrMapping/>
  </p:clrMapOvr>
</p:sld>
</file>

<file path=ppt/theme/theme1.xml><?xml version="1.0" encoding="utf-8"?>
<a:theme xmlns:a="http://schemas.openxmlformats.org/drawingml/2006/main" name="Tarkvarakomplekti Office kujund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arkvarakomplekti Office kujund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347</Words>
  <Application>Microsoft Office PowerPoint</Application>
  <PresentationFormat>Ekraaniseanss (4:3)</PresentationFormat>
  <Paragraphs>57</Paragraphs>
  <Slides>12</Slides>
  <Notes>1</Notes>
  <HiddenSlides>0</HiddenSlides>
  <MMClips>0</MMClips>
  <ScaleCrop>false</ScaleCrop>
  <HeadingPairs>
    <vt:vector size="4" baseType="variant">
      <vt:variant>
        <vt:lpstr>Kujundus</vt:lpstr>
      </vt:variant>
      <vt:variant>
        <vt:i4>1</vt:i4>
      </vt:variant>
      <vt:variant>
        <vt:lpstr>Slaidipealkirjad</vt:lpstr>
      </vt:variant>
      <vt:variant>
        <vt:i4>12</vt:i4>
      </vt:variant>
    </vt:vector>
  </HeadingPairs>
  <TitlesOfParts>
    <vt:vector size="13" baseType="lpstr">
      <vt:lpstr>Tarkvarakomplekti Office kujundus</vt:lpstr>
      <vt:lpstr>NANDA õendusdiagnoosid kui piirideta õenduskeel</vt:lpstr>
      <vt:lpstr> Õendusdianooside areng</vt:lpstr>
      <vt:lpstr>NANDA TUGEVUSED (1)</vt:lpstr>
      <vt:lpstr> Patsiendikesksus</vt:lpstr>
      <vt:lpstr>NANDA TUGEVUSED (2)</vt:lpstr>
      <vt:lpstr> Õendusprotsess kui kriitiline  mõtlemine</vt:lpstr>
      <vt:lpstr>Õendusprotsess areneb pidevalt</vt:lpstr>
      <vt:lpstr> Õendusdiagnoosi väärtus õendusabis (1) </vt:lpstr>
      <vt:lpstr> Õendusdiagnoosi väärtus õendusabis (1) </vt:lpstr>
      <vt:lpstr>NANDA-I väärtus õdede koolitusele</vt:lpstr>
      <vt:lpstr> Kasutatud kirjandus </vt:lpstr>
      <vt:lpstr>PowerPointi esitlus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NANDA õendusdiagnoosid kui piirideta „õenduskeel"</dc:title>
  <dc:creator>maretu</dc:creator>
  <cp:lastModifiedBy>maretu</cp:lastModifiedBy>
  <cp:revision>33</cp:revision>
  <dcterms:created xsi:type="dcterms:W3CDTF">2016-09-27T19:55:32Z</dcterms:created>
  <dcterms:modified xsi:type="dcterms:W3CDTF">2016-09-28T21:42:35Z</dcterms:modified>
</cp:coreProperties>
</file>