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66" r:id="rId1"/>
    <p:sldMasterId id="2147484525" r:id="rId2"/>
  </p:sldMasterIdLst>
  <p:notesMasterIdLst>
    <p:notesMasterId r:id="rId44"/>
  </p:notesMasterIdLst>
  <p:handoutMasterIdLst>
    <p:handoutMasterId r:id="rId45"/>
  </p:handoutMasterIdLst>
  <p:sldIdLst>
    <p:sldId id="689" r:id="rId3"/>
    <p:sldId id="809" r:id="rId4"/>
    <p:sldId id="782" r:id="rId5"/>
    <p:sldId id="784" r:id="rId6"/>
    <p:sldId id="800" r:id="rId7"/>
    <p:sldId id="732" r:id="rId8"/>
    <p:sldId id="808" r:id="rId9"/>
    <p:sldId id="727" r:id="rId10"/>
    <p:sldId id="770" r:id="rId11"/>
    <p:sldId id="807" r:id="rId12"/>
    <p:sldId id="736" r:id="rId13"/>
    <p:sldId id="788" r:id="rId14"/>
    <p:sldId id="817" r:id="rId15"/>
    <p:sldId id="799" r:id="rId16"/>
    <p:sldId id="762" r:id="rId17"/>
    <p:sldId id="730" r:id="rId18"/>
    <p:sldId id="761" r:id="rId19"/>
    <p:sldId id="735" r:id="rId20"/>
    <p:sldId id="763" r:id="rId21"/>
    <p:sldId id="772" r:id="rId22"/>
    <p:sldId id="776" r:id="rId23"/>
    <p:sldId id="815" r:id="rId24"/>
    <p:sldId id="816" r:id="rId25"/>
    <p:sldId id="810" r:id="rId26"/>
    <p:sldId id="754" r:id="rId27"/>
    <p:sldId id="755" r:id="rId28"/>
    <p:sldId id="775" r:id="rId29"/>
    <p:sldId id="779" r:id="rId30"/>
    <p:sldId id="796" r:id="rId31"/>
    <p:sldId id="791" r:id="rId32"/>
    <p:sldId id="792" r:id="rId33"/>
    <p:sldId id="801" r:id="rId34"/>
    <p:sldId id="793" r:id="rId35"/>
    <p:sldId id="794" r:id="rId36"/>
    <p:sldId id="795" r:id="rId37"/>
    <p:sldId id="811" r:id="rId38"/>
    <p:sldId id="806" r:id="rId39"/>
    <p:sldId id="812" r:id="rId40"/>
    <p:sldId id="759" r:id="rId41"/>
    <p:sldId id="802" r:id="rId42"/>
    <p:sldId id="769" r:id="rId43"/>
  </p:sldIdLst>
  <p:sldSz cx="9144000" cy="6858000" type="screen4x3"/>
  <p:notesSz cx="6858000" cy="9144000"/>
  <p:custShowLst>
    <p:custShow name="Произвольный показ 1" id="0">
      <p:sldLst/>
    </p:custShow>
  </p:custShow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600" b="1" i="1" kern="1200">
        <a:solidFill>
          <a:srgbClr val="8F1919"/>
        </a:solidFill>
        <a:latin typeface="Times New Roman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782F25F-0044-4D88-8567-25F10979D6F5}">
          <p14:sldIdLst>
            <p14:sldId id="689"/>
            <p14:sldId id="809"/>
            <p14:sldId id="782"/>
            <p14:sldId id="784"/>
            <p14:sldId id="800"/>
            <p14:sldId id="732"/>
            <p14:sldId id="808"/>
            <p14:sldId id="727"/>
            <p14:sldId id="770"/>
            <p14:sldId id="807"/>
            <p14:sldId id="736"/>
            <p14:sldId id="788"/>
            <p14:sldId id="817"/>
            <p14:sldId id="799"/>
            <p14:sldId id="762"/>
            <p14:sldId id="730"/>
            <p14:sldId id="761"/>
            <p14:sldId id="735"/>
            <p14:sldId id="763"/>
            <p14:sldId id="772"/>
            <p14:sldId id="776"/>
            <p14:sldId id="815"/>
            <p14:sldId id="816"/>
            <p14:sldId id="810"/>
            <p14:sldId id="754"/>
            <p14:sldId id="755"/>
            <p14:sldId id="775"/>
            <p14:sldId id="779"/>
            <p14:sldId id="796"/>
            <p14:sldId id="791"/>
            <p14:sldId id="792"/>
            <p14:sldId id="801"/>
            <p14:sldId id="793"/>
            <p14:sldId id="794"/>
            <p14:sldId id="795"/>
            <p14:sldId id="811"/>
            <p14:sldId id="806"/>
            <p14:sldId id="812"/>
            <p14:sldId id="759"/>
            <p14:sldId id="802"/>
            <p14:sldId id="769"/>
          </p14:sldIdLst>
        </p14:section>
        <p14:section name="Раздел без заголовка" id="{C9C9A081-CDEA-4EA8-B0ED-22E87C267309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D05"/>
    <a:srgbClr val="A84518"/>
    <a:srgbClr val="00694E"/>
    <a:srgbClr val="AB2121"/>
    <a:srgbClr val="800000"/>
    <a:srgbClr val="303A34"/>
    <a:srgbClr val="1E3660"/>
    <a:srgbClr val="215381"/>
    <a:srgbClr val="FFFFD1"/>
    <a:srgbClr val="21D5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3" autoAdjust="0"/>
    <p:restoredTop sz="94682" autoAdjust="0"/>
  </p:normalViewPr>
  <p:slideViewPr>
    <p:cSldViewPr snapToGrid="0">
      <p:cViewPr>
        <p:scale>
          <a:sx n="81" d="100"/>
          <a:sy n="81" d="100"/>
        </p:scale>
        <p:origin x="-107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i_t__leh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itchFamily="34" charset="0"/>
              </a:defRPr>
            </a:pPr>
            <a:r>
              <a:rPr lang="ru-RU" sz="2800" dirty="0" smtClean="0">
                <a:solidFill>
                  <a:srgbClr val="A84518"/>
                </a:solidFill>
                <a:latin typeface="Calibri" pitchFamily="34" charset="0"/>
              </a:rPr>
              <a:t>На</a:t>
            </a:r>
            <a:r>
              <a:rPr lang="ru-RU" sz="2800" baseline="0" dirty="0" smtClean="0">
                <a:solidFill>
                  <a:srgbClr val="A84518"/>
                </a:solidFill>
                <a:latin typeface="Calibri" pitchFamily="34" charset="0"/>
              </a:rPr>
              <a:t> 15 сентября 2016 г. из выпуска-2016: </a:t>
            </a:r>
            <a:endParaRPr lang="ru-RU" sz="2800" dirty="0">
              <a:solidFill>
                <a:srgbClr val="A84518"/>
              </a:solidFill>
              <a:latin typeface="Calibri" pitchFamily="34" charset="0"/>
            </a:endParaRPr>
          </a:p>
        </c:rich>
      </c:tx>
      <c:layout>
        <c:manualLayout>
          <c:xMode val="edge"/>
          <c:yMode val="edge"/>
          <c:x val="0.11195157646205749"/>
          <c:y val="4.7823922303871134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Трудоустроены  официально</c:v>
                </c:pt>
                <c:pt idx="1">
                  <c:v>Не работают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0.82000000000000062</c:v>
                </c:pt>
                <c:pt idx="1">
                  <c:v>0.18000000000000019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2200" b="0">
              <a:latin typeface="Calibri" pitchFamily="34" charset="0"/>
            </a:defRPr>
          </a:pPr>
          <a:endParaRPr lang="et-EE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t-E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0AAEF-3417-428A-9B25-4563E02B69C4}" type="datetimeFigureOut">
              <a:rPr lang="ru-RU" smtClean="0"/>
              <a:pPr/>
              <a:t>11.10.2016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CDA4D-DE02-44E9-9D15-1BD1CA0AF9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596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>
                <a:solidFill>
                  <a:schemeClr val="tx1"/>
                </a:solidFill>
                <a:effectLst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effectLst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>
                <a:solidFill>
                  <a:schemeClr val="tx1"/>
                </a:solidFill>
                <a:effectLst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effectLst/>
                <a:cs typeface="+mn-cs"/>
              </a:defRPr>
            </a:lvl1pPr>
          </a:lstStyle>
          <a:p>
            <a:pPr>
              <a:defRPr/>
            </a:pPr>
            <a:fld id="{207B03B1-80E0-4FA0-A0D5-E0336F8DD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51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</a:t>
            </a:r>
          </a:p>
          <a:p>
            <a:r>
              <a:rPr lang="ru-RU" dirty="0" err="1" smtClean="0"/>
              <a:t>Ди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7B03B1-80E0-4FA0-A0D5-E0336F8DD3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013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56471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7D16A4-AB48-4106-BEAC-C3C8F99B3B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03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3E237-5703-44A7-A3CC-A27262F11E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59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887D9-8447-4FCA-BF8D-7378374A90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037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5D9C1-A69C-4754-A117-21F826A290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1603007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259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06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119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416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116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EA58D-6238-45B4-9152-8D8D4EB850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08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15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F36A7A-C996-45F5-BC7A-725AEA9DA3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8271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427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7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064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583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5D9C1-A69C-4754-A117-21F826A290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999101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3467F0-13F4-4A91-A323-C57B816914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55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FA038-3FA0-42B5-9B7A-83B9703162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5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CFB41-18B4-4E80-A984-D79F58B3C6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23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EA58D-6238-45B4-9152-8D8D4EB850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7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62D37-7414-42EE-8F55-95442FB65F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23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CC991-5A43-4101-BF79-02BAF48888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7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78473F-E132-4AE9-A9F8-7E7324405C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02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35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7" r:id="rId1"/>
    <p:sldLayoutId id="2147484468" r:id="rId2"/>
    <p:sldLayoutId id="2147484469" r:id="rId3"/>
    <p:sldLayoutId id="2147484470" r:id="rId4"/>
    <p:sldLayoutId id="2147484471" r:id="rId5"/>
    <p:sldLayoutId id="2147484472" r:id="rId6"/>
    <p:sldLayoutId id="2147484473" r:id="rId7"/>
    <p:sldLayoutId id="2147484474" r:id="rId8"/>
    <p:sldLayoutId id="2147484475" r:id="rId9"/>
    <p:sldLayoutId id="2147484476" r:id="rId10"/>
    <p:sldLayoutId id="2147484477" r:id="rId11"/>
    <p:sldLayoutId id="214748447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91E43D-046C-4047-88F1-D6C51FA868E2}" type="datetimeFigureOut">
              <a:rPr lang="ru-RU" smtClean="0"/>
              <a:pPr>
                <a:defRPr/>
              </a:pPr>
              <a:t>11.10.2016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B44906-00E7-4A8B-9142-7C2BCB2A59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6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6" r:id="rId1"/>
    <p:sldLayoutId id="2147484527" r:id="rId2"/>
    <p:sldLayoutId id="2147484528" r:id="rId3"/>
    <p:sldLayoutId id="2147484529" r:id="rId4"/>
    <p:sldLayoutId id="2147484530" r:id="rId5"/>
    <p:sldLayoutId id="2147484531" r:id="rId6"/>
    <p:sldLayoutId id="2147484532" r:id="rId7"/>
    <p:sldLayoutId id="2147484533" r:id="rId8"/>
    <p:sldLayoutId id="2147484534" r:id="rId9"/>
    <p:sldLayoutId id="2147484535" r:id="rId10"/>
    <p:sldLayoutId id="2147484536" r:id="rId11"/>
    <p:sldLayoutId id="214748453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cbekhtereva.spb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upload.wikimedia.org/wikipedia/commons/thumb/9/9c/Bekhterev_by_Repin.jpg/426px-Bekhterev_by_Repin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mcbekhtereva.spb.ru/bitrix/templates/hs_red_default/images/logo1.jp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39" y="258971"/>
            <a:ext cx="1473735" cy="14210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286000" y="2924984"/>
            <a:ext cx="4572000" cy="40049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indent="0" algn="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endParaRPr lang="ru-RU" sz="18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572" y="1814327"/>
            <a:ext cx="8316484" cy="3022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i="0" kern="1400" dirty="0" smtClean="0">
                <a:solidFill>
                  <a:schemeClr val="tx2">
                    <a:lumMod val="50000"/>
                  </a:schemeClr>
                </a:solidFill>
              </a:rPr>
              <a:t>Санкт-Петербургское государственное бюджетное профессиональное образовательное учреждение  «Медицинский </a:t>
            </a:r>
            <a:r>
              <a:rPr lang="ru-RU" sz="3200" i="0" kern="1400" dirty="0">
                <a:solidFill>
                  <a:schemeClr val="tx2">
                    <a:lumMod val="50000"/>
                  </a:schemeClr>
                </a:solidFill>
              </a:rPr>
              <a:t>колледж </a:t>
            </a:r>
            <a:endParaRPr lang="ru-RU" sz="3200" i="0" kern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marR="0" indent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i="0" kern="1400" dirty="0" smtClean="0">
                <a:solidFill>
                  <a:schemeClr val="tx2">
                    <a:lumMod val="50000"/>
                  </a:schemeClr>
                </a:solidFill>
              </a:rPr>
              <a:t>им</a:t>
            </a:r>
            <a:r>
              <a:rPr lang="ru-RU" sz="3200" i="0" kern="14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3200" i="0" kern="1400" dirty="0" smtClean="0">
                <a:solidFill>
                  <a:schemeClr val="tx2">
                    <a:lumMod val="50000"/>
                  </a:schemeClr>
                </a:solidFill>
              </a:rPr>
              <a:t>В.М. Бехтерева»</a:t>
            </a:r>
            <a:r>
              <a:rPr lang="ru-RU" sz="3200" i="0" kern="140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3200" kern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17575" y="5529356"/>
            <a:ext cx="6835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Директор Курбатова Ульяна</a:t>
            </a:r>
            <a:endParaRPr lang="ru-RU" sz="2400" i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25"/>
    </mc:Choice>
    <mc:Fallback xmlns="">
      <p:transition spd="slow" advTm="782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744" y="222190"/>
            <a:ext cx="8656889" cy="87167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Образование – то, что должно остаться, </a:t>
            </a:r>
            <a:br>
              <a:rPr lang="ru-RU" dirty="0" smtClean="0">
                <a:solidFill>
                  <a:schemeClr val="accent5"/>
                </a:solidFill>
              </a:rPr>
            </a:br>
            <a:r>
              <a:rPr lang="ru-RU" dirty="0" smtClean="0">
                <a:solidFill>
                  <a:schemeClr val="accent5"/>
                </a:solidFill>
              </a:rPr>
              <a:t>когда все уже забудется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465" y="1315014"/>
            <a:ext cx="3708876" cy="159910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200" dirty="0" smtClean="0"/>
              <a:t>Результатом любой образовательной деятельности является приобретение новых возможностей</a:t>
            </a:r>
          </a:p>
        </p:txBody>
      </p:sp>
      <p:sp>
        <p:nvSpPr>
          <p:cNvPr id="4" name="Овал 3"/>
          <p:cNvSpPr/>
          <p:nvPr/>
        </p:nvSpPr>
        <p:spPr>
          <a:xfrm rot="20906483">
            <a:off x="5797520" y="1420059"/>
            <a:ext cx="3179038" cy="13106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Любить детей и любить работать с детьми – разные вещи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 rot="226956">
            <a:off x="461961" y="5093293"/>
            <a:ext cx="3541698" cy="142714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AB2121"/>
                </a:solidFill>
              </a:rPr>
              <a:t>Пока любишь учиться – можешь учить</a:t>
            </a:r>
            <a:endParaRPr lang="ru-RU" sz="2800" dirty="0">
              <a:solidFill>
                <a:srgbClr val="AB2121"/>
              </a:solidFill>
            </a:endParaRPr>
          </a:p>
        </p:txBody>
      </p:sp>
      <p:pic>
        <p:nvPicPr>
          <p:cNvPr id="3074" name="Picture 2" descr="http://v.900igr.net:10/datai/russkij-jazyk/Rabota-so-slovom/0009-003-Rabota-nad-znacheniem-slo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256" y="2593273"/>
            <a:ext cx="2290274" cy="283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477854" y="5366760"/>
            <a:ext cx="3281585" cy="1343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Неправильным был процесс обучения. 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Ответ ученика неправильным не бывает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90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"/>
            <a:ext cx="9144000" cy="64633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колледже учатся более </a:t>
            </a:r>
            <a:r>
              <a:rPr lang="ru-RU" sz="4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1300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студентов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колледже работают более </a:t>
            </a:r>
          </a:p>
          <a:p>
            <a:r>
              <a:rPr lang="ru-RU" sz="2800" i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i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ru-RU" sz="4800" i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120 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преподавателей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них -  </a:t>
            </a:r>
            <a:r>
              <a:rPr lang="ru-RU" sz="4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докторов и кандидатов медицинских наук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4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преподаватель – 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отличники образования и здравоохранения, лауреаты и победители конкурсов педагогического мастерства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</a:t>
            </a:r>
            <a:r>
              <a:rPr lang="ru-RU" sz="54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преподавателей – 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наши выпускники</a:t>
            </a:r>
            <a:endParaRPr lang="ru-RU" sz="2800" i="0" dirty="0">
              <a:solidFill>
                <a:srgbClr val="006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41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2"/>
    </mc:Choice>
    <mc:Fallback xmlns="">
      <p:transition spd="slow" advTm="1861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УЧЕБНЫЕ ДИСЦИПЛИНЫ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93472" y="1010078"/>
            <a:ext cx="4286766" cy="540719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u="sng" dirty="0">
                <a:solidFill>
                  <a:srgbClr val="A84518"/>
                </a:solidFill>
              </a:rPr>
              <a:t>0</a:t>
            </a:r>
            <a:r>
              <a:rPr lang="ru-RU" sz="3600" b="1" u="sng" dirty="0" smtClean="0">
                <a:solidFill>
                  <a:srgbClr val="A84518"/>
                </a:solidFill>
              </a:rPr>
              <a:t> курс</a:t>
            </a:r>
            <a:r>
              <a:rPr lang="ru-RU" sz="3400" b="1" u="sng" dirty="0" smtClean="0">
                <a:solidFill>
                  <a:srgbClr val="A84518"/>
                </a:solidFill>
              </a:rPr>
              <a:t> </a:t>
            </a:r>
            <a:r>
              <a:rPr lang="ru-RU" sz="2900" u="sng" dirty="0" smtClean="0">
                <a:solidFill>
                  <a:srgbClr val="A84518"/>
                </a:solidFill>
              </a:rPr>
              <a:t>(после 9 классов)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b="1" dirty="0" smtClean="0"/>
              <a:t>Дисциплины школьной программы</a:t>
            </a:r>
            <a:r>
              <a:rPr lang="en-US" sz="2300" b="1" dirty="0" smtClean="0"/>
              <a:t>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Химия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Биология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Русский язык</a:t>
            </a:r>
            <a:endParaRPr lang="ru-RU" sz="3800" b="1" dirty="0">
              <a:solidFill>
                <a:srgbClr val="00694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Физика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Математика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История </a:t>
            </a:r>
            <a:r>
              <a:rPr lang="ru-RU" sz="2300" b="1" dirty="0" smtClean="0">
                <a:solidFill>
                  <a:srgbClr val="00694E"/>
                </a:solidFill>
              </a:rPr>
              <a:t>и</a:t>
            </a:r>
            <a:r>
              <a:rPr lang="ru-RU" sz="3600" b="1" dirty="0" smtClean="0">
                <a:solidFill>
                  <a:srgbClr val="00694E"/>
                </a:solidFill>
              </a:rPr>
              <a:t> </a:t>
            </a:r>
            <a:r>
              <a:rPr lang="ru-RU" sz="2600" b="1" dirty="0" smtClean="0">
                <a:solidFill>
                  <a:srgbClr val="00694E"/>
                </a:solidFill>
              </a:rPr>
              <a:t>т.д.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/>
              <a:t>Образовательный стандарт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/>
              <a:t>предполагает получение</a:t>
            </a:r>
          </a:p>
          <a:p>
            <a:pPr marL="0" indent="0" algn="ctr">
              <a:buNone/>
            </a:pPr>
            <a:r>
              <a:rPr lang="ru-RU" sz="3100" dirty="0" smtClean="0"/>
              <a:t> </a:t>
            </a:r>
            <a:r>
              <a:rPr lang="ru-RU" sz="3100" b="1" dirty="0"/>
              <a:t>полного среднего </a:t>
            </a:r>
            <a:r>
              <a:rPr lang="ru-RU" sz="3100" b="1" dirty="0" smtClean="0"/>
              <a:t>образования</a:t>
            </a:r>
          </a:p>
          <a:p>
            <a:pPr marL="0" indent="0" algn="ctr">
              <a:buNone/>
            </a:pPr>
            <a:r>
              <a:rPr lang="ru-RU" sz="2300" dirty="0" smtClean="0"/>
              <a:t> </a:t>
            </a:r>
            <a:r>
              <a:rPr lang="ru-RU" sz="2300" dirty="0"/>
              <a:t>(программа 10 и 11 класса) </a:t>
            </a:r>
            <a:endParaRPr lang="ru-RU" sz="2300" dirty="0" smtClean="0"/>
          </a:p>
          <a:p>
            <a:pPr algn="ctr">
              <a:buFont typeface="Wingdings" panose="05000000000000000000" pitchFamily="2" charset="2"/>
              <a:buChar char="§"/>
            </a:pPr>
            <a:endParaRPr lang="ru-RU" dirty="0" smtClean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580238" y="1010078"/>
            <a:ext cx="4193060" cy="540719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u="sng" dirty="0" smtClean="0">
                <a:solidFill>
                  <a:srgbClr val="A84518"/>
                </a:solidFill>
              </a:rPr>
              <a:t>1 курс</a:t>
            </a:r>
            <a:r>
              <a:rPr lang="en-US" sz="3600" b="1" u="sng" dirty="0" smtClean="0">
                <a:solidFill>
                  <a:srgbClr val="A84518"/>
                </a:solidFill>
              </a:rPr>
              <a:t> </a:t>
            </a:r>
            <a:r>
              <a:rPr lang="ru-RU" sz="3600" u="sng" dirty="0" smtClean="0">
                <a:solidFill>
                  <a:srgbClr val="A84518"/>
                </a:solidFill>
              </a:rPr>
              <a:t> </a:t>
            </a:r>
            <a:r>
              <a:rPr lang="ru-RU" sz="2900" u="sng" dirty="0" smtClean="0">
                <a:solidFill>
                  <a:srgbClr val="A84518"/>
                </a:solidFill>
              </a:rPr>
              <a:t>(после 11 классов)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800" b="1" u="sng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b="1" dirty="0" smtClean="0"/>
              <a:t>Общепрофессиональные дисциплины</a:t>
            </a:r>
            <a:r>
              <a:rPr lang="en-US" sz="2600" dirty="0" smtClean="0"/>
              <a:t>:</a:t>
            </a:r>
            <a:endParaRPr lang="en-US" sz="26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600" b="1" dirty="0">
              <a:solidFill>
                <a:srgbClr val="A84518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Анатомия и физиология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Латинский язык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Гигиена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Микробиология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Общая психология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Медицинская генетика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800" b="1" dirty="0" smtClean="0">
                <a:solidFill>
                  <a:srgbClr val="00694E"/>
                </a:solidFill>
              </a:rPr>
              <a:t>Патология</a:t>
            </a:r>
            <a:r>
              <a:rPr lang="ru-RU" sz="3600" b="1" dirty="0" smtClean="0">
                <a:solidFill>
                  <a:srgbClr val="00694E"/>
                </a:solidFill>
              </a:rPr>
              <a:t> </a:t>
            </a:r>
            <a:r>
              <a:rPr lang="ru-RU" sz="2300" b="1" dirty="0" smtClean="0">
                <a:solidFill>
                  <a:srgbClr val="00694E"/>
                </a:solidFill>
              </a:rPr>
              <a:t>и </a:t>
            </a:r>
            <a:r>
              <a:rPr lang="ru-RU" sz="2600" b="1" dirty="0" smtClean="0">
                <a:solidFill>
                  <a:srgbClr val="00694E"/>
                </a:solidFill>
              </a:rPr>
              <a:t>т.д.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100" b="1" dirty="0" smtClean="0">
              <a:solidFill>
                <a:srgbClr val="00694E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400" b="1" dirty="0" smtClean="0">
                <a:solidFill>
                  <a:srgbClr val="00694E"/>
                </a:solidFill>
              </a:rPr>
              <a:t>Профессиональный модуль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A84518"/>
                </a:solidFill>
              </a:rPr>
              <a:t>«Младшая медицинская сестра по уходу»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1900" b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b="1" dirty="0" smtClean="0"/>
              <a:t>Получают свидетельство </a:t>
            </a:r>
            <a:r>
              <a:rPr lang="ru-RU" sz="2200" b="1" dirty="0"/>
              <a:t>о присвоении должности служащего</a:t>
            </a:r>
            <a:r>
              <a:rPr lang="ru-RU" sz="2200" dirty="0"/>
              <a:t> </a:t>
            </a:r>
            <a:endParaRPr lang="ru-RU" sz="2200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/>
              <a:t>(</a:t>
            </a:r>
            <a:r>
              <a:rPr lang="ru-RU" sz="2200" dirty="0"/>
              <a:t>начальное профессиональное образование</a:t>
            </a:r>
            <a:r>
              <a:rPr lang="ru-RU" sz="2200" dirty="0" smtClean="0"/>
              <a:t>)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2200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smtClean="0"/>
              <a:t>Студенты могут </a:t>
            </a:r>
            <a:r>
              <a:rPr lang="ru-RU" sz="2200" dirty="0"/>
              <a:t>работать в лечебных учреждениях города  </a:t>
            </a:r>
            <a:r>
              <a:rPr lang="ru-RU" sz="2200" dirty="0" smtClean="0"/>
              <a:t>по </a:t>
            </a:r>
            <a:r>
              <a:rPr lang="ru-RU" sz="2200" dirty="0"/>
              <a:t>этой </a:t>
            </a:r>
            <a:r>
              <a:rPr lang="ru-RU" sz="2200" dirty="0" smtClean="0"/>
              <a:t>специальности </a:t>
            </a:r>
            <a:endParaRPr lang="ru-RU" sz="2200" dirty="0" smtClean="0">
              <a:solidFill>
                <a:srgbClr val="00694E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900" b="1" dirty="0" smtClean="0">
              <a:solidFill>
                <a:srgbClr val="00694E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b="1" dirty="0" smtClean="0">
              <a:solidFill>
                <a:srgbClr val="00694E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A845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58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УЧЕБНЫЕ ДИСЦИПЛИНЫ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93472" y="1010078"/>
            <a:ext cx="4286766" cy="540719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u="sng" dirty="0">
                <a:solidFill>
                  <a:srgbClr val="A84518"/>
                </a:solidFill>
              </a:rPr>
              <a:t>2</a:t>
            </a:r>
            <a:r>
              <a:rPr lang="ru-RU" sz="3600" b="1" u="sng" dirty="0" smtClean="0">
                <a:solidFill>
                  <a:srgbClr val="A84518"/>
                </a:solidFill>
              </a:rPr>
              <a:t> курс</a:t>
            </a:r>
            <a:r>
              <a:rPr lang="ru-RU" sz="3400" b="1" u="sng" dirty="0" smtClean="0">
                <a:solidFill>
                  <a:srgbClr val="A84518"/>
                </a:solidFill>
              </a:rPr>
              <a:t> </a:t>
            </a:r>
            <a:endParaRPr lang="ru-RU" sz="2900" u="sng" dirty="0" smtClean="0">
              <a:solidFill>
                <a:srgbClr val="A84518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300" b="1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4200" b="1" dirty="0" smtClean="0">
                <a:solidFill>
                  <a:srgbClr val="00694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Профессиональный модуль «Проведение профилактических мероприятий»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4200" b="1" dirty="0" smtClean="0">
                <a:solidFill>
                  <a:srgbClr val="00694E"/>
                </a:solidFill>
              </a:rPr>
              <a:t>Профессиональный модуль «Участие в лечебно-диагностическом процессе»: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dirty="0" smtClean="0">
                <a:solidFill>
                  <a:srgbClr val="00694E"/>
                </a:solidFill>
              </a:rPr>
              <a:t>Сестринский уход в терапии, хирургии, педиатрии, инфекционных болезнях, ЛОР-болезнях, офтальмологии, </a:t>
            </a:r>
            <a:r>
              <a:rPr lang="ru-RU" sz="4200" b="1" dirty="0" err="1" smtClean="0">
                <a:solidFill>
                  <a:srgbClr val="00694E"/>
                </a:solidFill>
              </a:rPr>
              <a:t>дерматовенерологии</a:t>
            </a:r>
            <a:r>
              <a:rPr lang="ru-RU" sz="4200" b="1" dirty="0" smtClean="0">
                <a:solidFill>
                  <a:srgbClr val="00694E"/>
                </a:solidFill>
              </a:rPr>
              <a:t>, акушерстве и гинекологии, неврологии, психиатрии, наркологии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algn="ctr">
              <a:buFont typeface="Wingdings" panose="05000000000000000000" pitchFamily="2" charset="2"/>
              <a:buChar char="§"/>
            </a:pPr>
            <a:endParaRPr lang="ru-RU" dirty="0" smtClean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580238" y="1010078"/>
            <a:ext cx="4193060" cy="540719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u="sng" dirty="0" smtClean="0">
                <a:solidFill>
                  <a:srgbClr val="A84518"/>
                </a:solidFill>
              </a:rPr>
              <a:t>3 курс</a:t>
            </a:r>
            <a:r>
              <a:rPr lang="en-US" sz="3600" b="1" u="sng" dirty="0" smtClean="0">
                <a:solidFill>
                  <a:srgbClr val="A84518"/>
                </a:solidFill>
              </a:rPr>
              <a:t> </a:t>
            </a:r>
            <a:endParaRPr lang="ru-RU" sz="2900" u="sng" dirty="0" smtClean="0">
              <a:solidFill>
                <a:srgbClr val="A84518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800" b="1" u="sng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600" b="1" dirty="0">
              <a:solidFill>
                <a:srgbClr val="A84518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900" b="1" dirty="0" smtClean="0">
                <a:solidFill>
                  <a:srgbClr val="00694E"/>
                </a:solidFill>
              </a:rPr>
              <a:t>Основы реабилитации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900" b="1" dirty="0" smtClean="0">
                <a:solidFill>
                  <a:srgbClr val="00694E"/>
                </a:solidFill>
              </a:rPr>
              <a:t>Профессиональный модуль «Оказание доврачебной медицинской помощи при неотложных и  экстремальных состояниях»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900" b="1" dirty="0" smtClean="0">
                <a:solidFill>
                  <a:srgbClr val="00694E"/>
                </a:solidFill>
              </a:rPr>
              <a:t>Подготовка специалиста по заявке работодателя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900" b="1" dirty="0" smtClean="0">
                <a:solidFill>
                  <a:srgbClr val="00694E"/>
                </a:solidFill>
              </a:rPr>
              <a:t>Защита дипломной работы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5900" b="1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900" b="1" dirty="0" smtClean="0">
              <a:solidFill>
                <a:srgbClr val="00694E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b="1" dirty="0" smtClean="0">
              <a:solidFill>
                <a:srgbClr val="00694E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A845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13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1185" y="5088238"/>
            <a:ext cx="5837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Здание колледжа , СПб, Ленинский проспект.,149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НАПРАВЛЕНИЯ ПОДГОТОВКИ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43286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КОЛЛЕДЖ СЕГОДНЯ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2" name="AutoShape 2" descr="https://e.mail.ru/cgi-bin/getattach?file=DSC01669.JPG&amp;id=14477580790000000060;0;4&amp;mode=attachment&amp;&amp;x-email=ilkrylov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https://e.mail.ru/cgi-bin/getattach?file=IMG_20160204_134928.jpg&amp;id=14555578400000000158;0;1&amp;mode=attachment&amp;&amp;x-email=ilkrylova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3" r="31772" b="9019"/>
          <a:stretch/>
        </p:blipFill>
        <p:spPr>
          <a:xfrm>
            <a:off x="1945806" y="773292"/>
            <a:ext cx="5538660" cy="411664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5" t="33869" r="9241" b="18015"/>
          <a:stretch/>
        </p:blipFill>
        <p:spPr>
          <a:xfrm>
            <a:off x="5770673" y="2469070"/>
            <a:ext cx="3094245" cy="422146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1" t="19558" r="33318" b="4833"/>
          <a:stretch/>
        </p:blipFill>
        <p:spPr>
          <a:xfrm>
            <a:off x="391168" y="3349243"/>
            <a:ext cx="3467071" cy="327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6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89"/>
    </mc:Choice>
    <mc:Fallback xmlns="">
      <p:transition spd="slow" advTm="16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893702" y="6120712"/>
            <a:ext cx="529839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Физическая культура</a:t>
            </a:r>
            <a:endParaRPr lang="ru-RU" sz="2400" b="0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УЧЕБНЫЙ ПРОЦЕСС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4" b="13034"/>
          <a:stretch/>
        </p:blipFill>
        <p:spPr>
          <a:xfrm>
            <a:off x="186449" y="987282"/>
            <a:ext cx="8712897" cy="443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9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3"/>
    </mc:Choice>
    <mc:Fallback xmlns="">
      <p:transition spd="slow" advTm="12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7078" b="13053"/>
          <a:stretch/>
        </p:blipFill>
        <p:spPr>
          <a:xfrm>
            <a:off x="301143" y="849104"/>
            <a:ext cx="7364968" cy="45878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2848" y="5686195"/>
            <a:ext cx="449508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Сестринское дело</a:t>
            </a:r>
            <a:endParaRPr lang="ru-RU" sz="2400" b="0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УЧЕБНЫЙ ПРОЦЕСС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4379"/>
          <a:stretch/>
        </p:blipFill>
        <p:spPr>
          <a:xfrm>
            <a:off x="6063048" y="4247731"/>
            <a:ext cx="2892943" cy="247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4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3"/>
    </mc:Choice>
    <mc:Fallback xmlns="">
      <p:transition spd="slow" advTm="12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80" y="747690"/>
            <a:ext cx="7926305" cy="52807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51989" y="6169747"/>
            <a:ext cx="5469307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Педиатрия</a:t>
            </a:r>
            <a:endParaRPr lang="ru-RU" sz="2400" b="0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УЧЕБНЫЙ ПРОЦЕСС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19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3"/>
    </mc:Choice>
    <mc:Fallback xmlns="">
      <p:transition spd="slow" advTm="1210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449" y="810697"/>
            <a:ext cx="8775508" cy="1261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Занятия 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доклинических кабинетах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000" b="0" i="0" dirty="0" smtClean="0">
              <a:solidFill>
                <a:srgbClr val="006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50 баз </a:t>
            </a: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практического обучения</a:t>
            </a:r>
            <a:endParaRPr lang="ru-RU" sz="280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228" r="13321" b="25239"/>
          <a:stretch/>
        </p:blipFill>
        <p:spPr>
          <a:xfrm>
            <a:off x="3155800" y="2734605"/>
            <a:ext cx="5775284" cy="4025119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200150" y="20661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Практическое обучение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4" name="AutoShape 2" descr="https://e.mail.ru/cgi-bin/getattach?file=DSC01676.JPG&amp;id=14477580790000000060;0;2&amp;mode=attachment&amp;&amp;x-email=ilkrylov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49" y="2267520"/>
            <a:ext cx="4430627" cy="295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54"/>
    </mc:Choice>
    <mc:Fallback xmlns="">
      <p:transition spd="slow" advTm="18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93" y="779569"/>
            <a:ext cx="7509587" cy="531233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8823" y="6271543"/>
            <a:ext cx="415778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Терапия</a:t>
            </a:r>
            <a:endParaRPr lang="ru-RU" sz="2400" b="0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УЧЕБНЫЙ ПРОЦЕСС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37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3"/>
    </mc:Choice>
    <mc:Fallback xmlns="">
      <p:transition spd="slow" advTm="1210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581" y="365126"/>
            <a:ext cx="8191213" cy="276263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Миссией колледжа </a:t>
            </a:r>
            <a:r>
              <a:rPr lang="ru-RU" dirty="0"/>
              <a:t>является</a:t>
            </a:r>
            <a:r>
              <a:rPr lang="ru-RU" b="1" dirty="0"/>
              <a:t> - </a:t>
            </a:r>
            <a:r>
              <a:rPr lang="ru-RU" dirty="0"/>
              <a:t>подготовка компетентных в профессии и жизни специалистов среднего профессионального образования успешно работающих в лечебно-профилактических учреждениях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Санкт-Петербурга </a:t>
            </a:r>
            <a:r>
              <a:rPr lang="ru-RU" dirty="0"/>
              <a:t>и РФ</a:t>
            </a:r>
          </a:p>
        </p:txBody>
      </p:sp>
      <p:pic>
        <p:nvPicPr>
          <p:cNvPr id="1026" name="Picture 2" descr="http://linkis.com/url-image/http://files4.adme.ru/files/news/part_55/550255/preview-1200x646-99-14310898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81" y="3429000"/>
            <a:ext cx="5636021" cy="304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6571716" y="2871386"/>
            <a:ext cx="2132175" cy="32986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Нам нравится делать то, что мы любим с теми, </a:t>
            </a:r>
            <a:endParaRPr lang="ru-RU" dirty="0" smtClean="0"/>
          </a:p>
          <a:p>
            <a:pPr algn="ctr"/>
            <a:r>
              <a:rPr lang="ru-RU" dirty="0" smtClean="0"/>
              <a:t>с </a:t>
            </a:r>
            <a:r>
              <a:rPr lang="ru-RU" dirty="0"/>
              <a:t>кем нам интересно</a:t>
            </a:r>
          </a:p>
        </p:txBody>
      </p:sp>
    </p:spTree>
    <p:extLst>
      <p:ext uri="{BB962C8B-B14F-4D97-AF65-F5344CB8AC3E}">
        <p14:creationId xmlns:p14="http://schemas.microsoft.com/office/powerpoint/2010/main" val="1855910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7975" y="1108253"/>
            <a:ext cx="8753089" cy="23391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рамках реализации задач практического здравоохранения </a:t>
            </a:r>
          </a:p>
          <a:p>
            <a:pPr algn="ctr"/>
            <a:r>
              <a:rPr lang="ru-RU" sz="1800" b="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(запросы на подготовку определенных специалистов от работодателей)</a:t>
            </a:r>
          </a:p>
          <a:p>
            <a:pPr algn="ctr"/>
            <a:r>
              <a:rPr lang="ru-RU" sz="2400" i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i="0" dirty="0" smtClean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студенты выпускных групп могут пройти обучение по направлениям: </a:t>
            </a:r>
          </a:p>
          <a:p>
            <a:endParaRPr lang="ru-RU" sz="2400" b="0" i="0" dirty="0">
              <a:solidFill>
                <a:srgbClr val="8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00150" y="20661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Целевое обучение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4" name="AutoShape 2" descr="https://e.mail.ru/cgi-bin/getattach?file=DSC01676.JPG&amp;id=14477580790000000060;0;2&amp;mode=attachment&amp;&amp;x-email=ilkrylov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129756"/>
              </p:ext>
            </p:extLst>
          </p:nvPr>
        </p:nvGraphicFramePr>
        <p:xfrm>
          <a:off x="307975" y="3447355"/>
          <a:ext cx="8753090" cy="2960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6545"/>
                <a:gridCol w="4376545"/>
              </a:tblGrid>
              <a:tr h="37084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ru-RU" sz="2800" dirty="0" smtClean="0">
                          <a:solidFill>
                            <a:srgbClr val="00694E"/>
                          </a:solidFill>
                        </a:rPr>
                        <a:t>Педиатрия</a:t>
                      </a:r>
                    </a:p>
                    <a:p>
                      <a:pPr marL="457200" indent="-457200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ru-RU" sz="2800" dirty="0" smtClean="0">
                          <a:solidFill>
                            <a:srgbClr val="00694E"/>
                          </a:solidFill>
                        </a:rPr>
                        <a:t>Психиатрия</a:t>
                      </a:r>
                    </a:p>
                    <a:p>
                      <a:pPr marL="457200" indent="-457200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ru-RU" sz="2800" dirty="0" smtClean="0">
                          <a:solidFill>
                            <a:srgbClr val="00694E"/>
                          </a:solidFill>
                        </a:rPr>
                        <a:t>Наркология</a:t>
                      </a:r>
                    </a:p>
                    <a:p>
                      <a:pPr marL="457200" indent="-457200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ru-RU" sz="2800" dirty="0" smtClean="0">
                          <a:solidFill>
                            <a:srgbClr val="00694E"/>
                          </a:solidFill>
                        </a:rPr>
                        <a:t>Кардиология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ru-RU" dirty="0">
                        <a:solidFill>
                          <a:srgbClr val="00694E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ru-RU" sz="2800" dirty="0" smtClean="0">
                          <a:solidFill>
                            <a:srgbClr val="00694E"/>
                          </a:solidFill>
                        </a:rPr>
                        <a:t>Пульмонология</a:t>
                      </a:r>
                    </a:p>
                    <a:p>
                      <a:pPr marL="457200" indent="-457200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ru-RU" sz="2800" dirty="0" smtClean="0">
                          <a:solidFill>
                            <a:srgbClr val="00694E"/>
                          </a:solidFill>
                        </a:rPr>
                        <a:t>Операционное дело</a:t>
                      </a:r>
                    </a:p>
                    <a:p>
                      <a:pPr marL="457200" indent="-457200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ru-RU" sz="2800" dirty="0" smtClean="0">
                          <a:solidFill>
                            <a:srgbClr val="00694E"/>
                          </a:solidFill>
                        </a:rPr>
                        <a:t>Анестезиология и реаниматология</a:t>
                      </a:r>
                      <a:endParaRPr lang="ru-RU" sz="2800" dirty="0">
                        <a:solidFill>
                          <a:srgbClr val="00694E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19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54"/>
    </mc:Choice>
    <mc:Fallback xmlns="">
      <p:transition spd="slow" advTm="18754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575" y="869400"/>
            <a:ext cx="8889099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0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платной основе реализуется профессиональная специализация по направлениям</a:t>
            </a:r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ctr"/>
            <a:endParaRPr lang="ru-RU" sz="2400" b="0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r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200" i="0" dirty="0" smtClean="0">
                <a:solidFill>
                  <a:srgbClr val="A845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Сестринская </a:t>
            </a:r>
            <a:r>
              <a:rPr lang="ru-RU" sz="2200" i="0" dirty="0">
                <a:solidFill>
                  <a:srgbClr val="A845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косметология</a:t>
            </a:r>
          </a:p>
          <a:p>
            <a:pPr algn="r">
              <a:lnSpc>
                <a:spcPct val="150000"/>
              </a:lnSpc>
            </a:pPr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400" i="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ru-RU" sz="2400" i="0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ru-RU" sz="2400" i="0" dirty="0" smtClean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ru-RU" sz="2400" i="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ctr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ru-RU" sz="2400" i="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400" i="0" dirty="0">
                <a:solidFill>
                  <a:srgbClr val="A845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Медицинский массаж</a:t>
            </a:r>
          </a:p>
          <a:p>
            <a:pPr>
              <a:lnSpc>
                <a:spcPct val="150000"/>
              </a:lnSpc>
            </a:pPr>
            <a:r>
              <a:rPr lang="ru-RU" sz="2400" i="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endParaRPr lang="ru-RU" sz="2400" i="0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00150" y="20661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Профессиональная специализация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4" name="AutoShape 2" descr="https://e.mail.ru/cgi-bin/getattach?file=DSC01676.JPG&amp;id=14477580790000000060;0;2&amp;mode=attachment&amp;&amp;x-email=ilkrylov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581" y="2691713"/>
            <a:ext cx="2397209" cy="35958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6" y="1907620"/>
            <a:ext cx="4345274" cy="289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5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54"/>
    </mc:Choice>
    <mc:Fallback xmlns="">
      <p:transition spd="slow" advTm="18754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465" y="1358780"/>
            <a:ext cx="8511612" cy="5281301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0019" y="145279"/>
            <a:ext cx="8400516" cy="965674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Выпускная квалификационная работа </a:t>
            </a:r>
            <a:endParaRPr lang="ru-RU" sz="3200" dirty="0" smtClean="0"/>
          </a:p>
          <a:p>
            <a:pPr algn="ctr"/>
            <a:r>
              <a:rPr lang="ru-RU" sz="3200" dirty="0" smtClean="0"/>
              <a:t>(</a:t>
            </a:r>
            <a:r>
              <a:rPr lang="ru-RU" sz="3200" dirty="0"/>
              <a:t>дипломный проект)</a:t>
            </a:r>
            <a:endParaRPr lang="ru-RU" sz="32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73465" y="1512606"/>
            <a:ext cx="8426154" cy="4973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ru-RU" sz="2800" b="0" i="0" dirty="0" smtClean="0"/>
              <a:t>Абсолютная новация российского среднего медицинского образования (в медицинских ВУЗах дипломные проекты не пишут)</a:t>
            </a:r>
          </a:p>
          <a:p>
            <a:pPr fontAlgn="auto">
              <a:spcAft>
                <a:spcPts val="0"/>
              </a:spcAft>
            </a:pPr>
            <a:r>
              <a:rPr lang="ru-RU" sz="2800" b="0" i="0" dirty="0" smtClean="0"/>
              <a:t>Тем больше, чем студентов. В декабре тема согласовывается</a:t>
            </a:r>
          </a:p>
          <a:p>
            <a:pPr fontAlgn="auto">
              <a:spcAft>
                <a:spcPts val="0"/>
              </a:spcAft>
            </a:pPr>
            <a:r>
              <a:rPr lang="ru-RU" sz="2800" b="0" i="0" dirty="0" smtClean="0"/>
              <a:t>Обзор литературы, цель и гипотеза исследования – перед выходом на квалификационную (преддипломную) практику в апреле</a:t>
            </a:r>
          </a:p>
          <a:p>
            <a:pPr fontAlgn="auto">
              <a:spcAft>
                <a:spcPts val="0"/>
              </a:spcAft>
            </a:pPr>
            <a:r>
              <a:rPr lang="ru-RU" sz="2800" b="0" i="0" dirty="0" smtClean="0"/>
              <a:t>В мае – готовый проект</a:t>
            </a:r>
          </a:p>
          <a:p>
            <a:pPr fontAlgn="auto">
              <a:spcAft>
                <a:spcPts val="0"/>
              </a:spcAft>
            </a:pPr>
            <a:r>
              <a:rPr lang="ru-RU" sz="2800" b="0" i="0" dirty="0" smtClean="0"/>
              <a:t>В июне - презентация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ru-RU" b="0" i="0" dirty="0"/>
          </a:p>
        </p:txBody>
      </p:sp>
    </p:spTree>
    <p:extLst>
      <p:ext uri="{BB962C8B-B14F-4D97-AF65-F5344CB8AC3E}">
        <p14:creationId xmlns:p14="http://schemas.microsoft.com/office/powerpoint/2010/main" val="287385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743" y="1486968"/>
            <a:ext cx="8186871" cy="490528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/>
              <a:t>Роль медсестры в профилактике контрактур у пациентов, перенесших операции на суставах</a:t>
            </a:r>
          </a:p>
          <a:p>
            <a:r>
              <a:rPr lang="ru-RU" sz="2800" dirty="0"/>
              <a:t>Особенности организации сестринского ухода за новорожденными с </a:t>
            </a:r>
            <a:r>
              <a:rPr lang="ru-RU" sz="2800" dirty="0" err="1"/>
              <a:t>пневмопатиями</a:t>
            </a:r>
            <a:endParaRPr lang="ru-RU" sz="2800" dirty="0"/>
          </a:p>
          <a:p>
            <a:r>
              <a:rPr lang="ru-RU" sz="2800" dirty="0"/>
              <a:t>Роль образа жизни пациента в профилактике развития ожирения</a:t>
            </a:r>
          </a:p>
          <a:p>
            <a:r>
              <a:rPr lang="ru-RU" sz="2800" dirty="0"/>
              <a:t>Арт-терапия как средство снижения фрустрации пациентов</a:t>
            </a:r>
          </a:p>
          <a:p>
            <a:r>
              <a:rPr lang="ru-RU" sz="2800" dirty="0"/>
              <a:t>Роль медсестры в профилактике внутрибольничной инфекции в акушерских и гинекологических стационарах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2946" y="365126"/>
            <a:ext cx="7592404" cy="668915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cap="all" dirty="0" smtClean="0">
                <a:solidFill>
                  <a:srgbClr val="FFF875"/>
                </a:solidFill>
                <a:latin typeface="Calibri" pitchFamily="34" charset="0"/>
              </a:rPr>
              <a:t>Темы </a:t>
            </a:r>
            <a:r>
              <a:rPr lang="ru-RU" sz="2800" cap="all" dirty="0" err="1" smtClean="0">
                <a:solidFill>
                  <a:srgbClr val="FFF875"/>
                </a:solidFill>
                <a:latin typeface="Calibri" pitchFamily="34" charset="0"/>
              </a:rPr>
              <a:t>вкр</a:t>
            </a:r>
            <a:r>
              <a:rPr lang="ru-RU" sz="2800" cap="all" dirty="0" smtClean="0">
                <a:solidFill>
                  <a:srgbClr val="FFF875"/>
                </a:solidFill>
                <a:latin typeface="Calibri" pitchFamily="34" charset="0"/>
              </a:rPr>
              <a:t> 2015/2016 учебного года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18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385" y="256373"/>
            <a:ext cx="8383424" cy="81185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Цель должна идти в коридоре средней трудности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4654" y="5076205"/>
            <a:ext cx="6187155" cy="168352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Качество труда преподавателя зависит от: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Наличия учеников разного уровня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Качества повышения квалификации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От зарплаты и педагогической нагрузки не зависит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 rot="20284680">
            <a:off x="24961" y="4030525"/>
            <a:ext cx="3375589" cy="15895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Справедливость – единственная некомпенсируемая черта учителя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 rot="750289">
            <a:off x="5088483" y="1443202"/>
            <a:ext cx="3580688" cy="10682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Если преподаватель не может пошутить на тему, </a:t>
            </a:r>
          </a:p>
          <a:p>
            <a:pPr algn="ctr"/>
            <a:r>
              <a:rPr lang="ru-RU" dirty="0" smtClean="0"/>
              <a:t>значит он в ней не разбирается</a:t>
            </a:r>
            <a:endParaRPr lang="ru-RU" dirty="0"/>
          </a:p>
        </p:txBody>
      </p:sp>
      <p:pic>
        <p:nvPicPr>
          <p:cNvPr id="4098" name="Picture 2" descr="http://cs624630.vk.me/v624630179/2418f/F5czisTaX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8262">
            <a:off x="4959313" y="3063658"/>
            <a:ext cx="3130802" cy="172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ushistoryteachers.com/wp-content/uploads/2014/04/Teacher-at-the-beginning-and-end-of-the-school-ye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69" y="1160232"/>
            <a:ext cx="3788861" cy="276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686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025571656"/>
              </p:ext>
            </p:extLst>
          </p:nvPr>
        </p:nvGraphicFramePr>
        <p:xfrm>
          <a:off x="709300" y="931492"/>
          <a:ext cx="7930498" cy="5392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55900" y="3689171"/>
            <a:ext cx="2095500" cy="12003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7200" i="0" dirty="0" smtClean="0">
                <a:solidFill>
                  <a:srgbClr val="FFF875"/>
                </a:solidFill>
                <a:latin typeface="Calibri" pitchFamily="34" charset="0"/>
              </a:rPr>
              <a:t>82%</a:t>
            </a:r>
            <a:endParaRPr lang="ru-RU" sz="72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2400" y="0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i="0" dirty="0" smtClean="0">
                <a:solidFill>
                  <a:srgbClr val="FFF875"/>
                </a:solidFill>
                <a:latin typeface="Calibri" pitchFamily="34" charset="0"/>
              </a:rPr>
              <a:t>СТАТИСТИКА ТРУДОУСТРОЙСТВА</a:t>
            </a:r>
            <a:endParaRPr lang="ru-RU" sz="2600" i="0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4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430946" y="222191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i="0" dirty="0" smtClean="0">
                <a:solidFill>
                  <a:srgbClr val="FFF875"/>
                </a:solidFill>
                <a:latin typeface="Calibri" pitchFamily="34" charset="0"/>
              </a:rPr>
              <a:t>ГДЕ РАБОТАЮТ НАШИ ВЫПУСКНИКИ</a:t>
            </a:r>
            <a:endParaRPr lang="ru-RU" sz="25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6590" y="878369"/>
            <a:ext cx="8024500" cy="58196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СПб ГУЗ «Городская больница № 26»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СПб ГУЗ </a:t>
            </a:r>
            <a:r>
              <a:rPr lang="ru-RU" i="0" dirty="0" smtClean="0">
                <a:solidFill>
                  <a:schemeClr val="tx1"/>
                </a:solidFill>
              </a:rPr>
              <a:t>«Мариинская больница»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СПб ГУЗ Детская городская больница № 1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СПб </a:t>
            </a:r>
            <a:r>
              <a:rPr lang="ru-RU" i="0" dirty="0" smtClean="0">
                <a:solidFill>
                  <a:schemeClr val="tx1"/>
                </a:solidFill>
              </a:rPr>
              <a:t>ГУЗ Детская городская больница № 17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СПб ГУЗ «Городская больница № 20»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ФБГУ СЗФМИЦ им. </a:t>
            </a:r>
            <a:r>
              <a:rPr lang="ru-RU" i="0" dirty="0" err="1">
                <a:solidFill>
                  <a:schemeClr val="tx1"/>
                </a:solidFill>
              </a:rPr>
              <a:t>Алмазова</a:t>
            </a:r>
            <a:endParaRPr lang="ru-RU" i="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СПб ГУЗ «Городская больница № 31»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СПб </a:t>
            </a:r>
            <a:r>
              <a:rPr lang="ru-RU" i="0" dirty="0">
                <a:solidFill>
                  <a:schemeClr val="tx1"/>
                </a:solidFill>
              </a:rPr>
              <a:t>ГУЗ НИИ скорой помощи им. </a:t>
            </a:r>
            <a:r>
              <a:rPr lang="ru-RU" i="0" dirty="0" err="1">
                <a:solidFill>
                  <a:schemeClr val="tx1"/>
                </a:solidFill>
              </a:rPr>
              <a:t>Джанелидзе</a:t>
            </a:r>
            <a:endParaRPr lang="ru-RU" i="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СПб ГУЗ «Городская наркологическая больница»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Городской </a:t>
            </a:r>
            <a:r>
              <a:rPr lang="ru-RU" i="0" dirty="0">
                <a:solidFill>
                  <a:schemeClr val="tx1"/>
                </a:solidFill>
              </a:rPr>
              <a:t>клинический онкологический диспансер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СПб </a:t>
            </a:r>
            <a:r>
              <a:rPr lang="ru-RU" i="0" dirty="0">
                <a:solidFill>
                  <a:schemeClr val="tx1"/>
                </a:solidFill>
              </a:rPr>
              <a:t>ГУЗ Детская городская больница № </a:t>
            </a:r>
            <a:r>
              <a:rPr lang="ru-RU" i="0" dirty="0" smtClean="0">
                <a:solidFill>
                  <a:schemeClr val="tx1"/>
                </a:solidFill>
              </a:rPr>
              <a:t>5 им. Филатова</a:t>
            </a:r>
            <a:endParaRPr lang="ru-RU" i="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СПб </a:t>
            </a:r>
            <a:r>
              <a:rPr lang="ru-RU" i="0" dirty="0">
                <a:solidFill>
                  <a:schemeClr val="tx1"/>
                </a:solidFill>
              </a:rPr>
              <a:t>ГУЗ Детская городская больница </a:t>
            </a:r>
            <a:r>
              <a:rPr lang="ru-RU" i="0" dirty="0" smtClean="0">
                <a:solidFill>
                  <a:schemeClr val="tx1"/>
                </a:solidFill>
              </a:rPr>
              <a:t>Марии Магдалины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СПб ГУЗ Детская городская больница № </a:t>
            </a:r>
            <a:r>
              <a:rPr lang="ru-RU" i="0" dirty="0" smtClean="0">
                <a:solidFill>
                  <a:schemeClr val="tx1"/>
                </a:solidFill>
              </a:rPr>
              <a:t>19 им. </a:t>
            </a:r>
            <a:r>
              <a:rPr lang="ru-RU" i="0" dirty="0" err="1" smtClean="0">
                <a:solidFill>
                  <a:schemeClr val="tx1"/>
                </a:solidFill>
              </a:rPr>
              <a:t>Раухфуса</a:t>
            </a:r>
            <a:endParaRPr lang="ru-RU" i="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СПб </a:t>
            </a:r>
            <a:r>
              <a:rPr lang="ru-RU" i="0" dirty="0" smtClean="0">
                <a:solidFill>
                  <a:schemeClr val="tx1"/>
                </a:solidFill>
              </a:rPr>
              <a:t>ГУЗ Психиатрическая больница № 3 им. Скворцова-Степанова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СПб </a:t>
            </a:r>
            <a:r>
              <a:rPr lang="ru-RU" i="0" dirty="0">
                <a:solidFill>
                  <a:schemeClr val="tx1"/>
                </a:solidFill>
              </a:rPr>
              <a:t>ГУЗ </a:t>
            </a:r>
            <a:r>
              <a:rPr lang="ru-RU" i="0" dirty="0" smtClean="0">
                <a:solidFill>
                  <a:schemeClr val="tx1"/>
                </a:solidFill>
              </a:rPr>
              <a:t>Психиатрическая больница Николая Чудотворца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>
                <a:solidFill>
                  <a:schemeClr val="tx1"/>
                </a:solidFill>
              </a:rPr>
              <a:t>СПб ГУЗ </a:t>
            </a:r>
            <a:r>
              <a:rPr lang="ru-RU" i="0" dirty="0" smtClean="0">
                <a:solidFill>
                  <a:schemeClr val="tx1"/>
                </a:solidFill>
              </a:rPr>
              <a:t>Научно-исследовательский Психоневрологический институт им. Бехтерева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СПб ГУЗ «Городская больница великомученика Георгия»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ФБГУ Научно-исследовательский Нейрохирургический институт им. Поленова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0" dirty="0" smtClean="0">
                <a:solidFill>
                  <a:schemeClr val="tx1"/>
                </a:solidFill>
              </a:rPr>
              <a:t>СПб ГУЗ Городской гериатрический медико-социальный центр</a:t>
            </a:r>
          </a:p>
          <a:p>
            <a:pPr algn="ctr"/>
            <a:endParaRPr lang="ru-RU" i="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i="0" dirty="0" smtClean="0">
                <a:solidFill>
                  <a:srgbClr val="A84518"/>
                </a:solidFill>
              </a:rPr>
              <a:t>Многочисленные больницы, медицинские центры </a:t>
            </a:r>
          </a:p>
          <a:p>
            <a:pPr algn="ctr"/>
            <a:r>
              <a:rPr lang="ru-RU" sz="2000" i="0" dirty="0" smtClean="0">
                <a:solidFill>
                  <a:srgbClr val="A84518"/>
                </a:solidFill>
              </a:rPr>
              <a:t>Санкт-Петербурга и Ленинградской области</a:t>
            </a:r>
          </a:p>
          <a:p>
            <a:endParaRPr lang="ru-RU" dirty="0">
              <a:solidFill>
                <a:srgbClr val="00694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8"/>
          <a:stretch/>
        </p:blipFill>
        <p:spPr>
          <a:xfrm>
            <a:off x="5497781" y="990388"/>
            <a:ext cx="3047567" cy="211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6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854579"/>
            <a:ext cx="9144000" cy="600342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8600" b="1" dirty="0" smtClean="0"/>
              <a:t> </a:t>
            </a:r>
            <a:r>
              <a:rPr lang="ru-RU" sz="11200" b="1" dirty="0" smtClean="0">
                <a:solidFill>
                  <a:srgbClr val="00694E"/>
                </a:solidFill>
              </a:rPr>
              <a:t>Профессиональная переподготовка </a:t>
            </a:r>
            <a:r>
              <a:rPr lang="ru-RU" sz="11200" dirty="0" smtClean="0"/>
              <a:t>по специальности</a:t>
            </a:r>
            <a:r>
              <a:rPr lang="en-US" sz="11200" dirty="0" smtClean="0"/>
              <a:t>:</a:t>
            </a:r>
            <a:endParaRPr lang="ru-RU" sz="112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4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0800" dirty="0" smtClean="0"/>
              <a:t> </a:t>
            </a:r>
            <a:r>
              <a:rPr lang="ru-RU" sz="10800" b="1" dirty="0" smtClean="0">
                <a:solidFill>
                  <a:srgbClr val="00694E"/>
                </a:solidFill>
              </a:rPr>
              <a:t>    </a:t>
            </a:r>
            <a:r>
              <a:rPr lang="ru-RU" sz="10800" b="1" dirty="0" smtClean="0">
                <a:solidFill>
                  <a:srgbClr val="A84518"/>
                </a:solidFill>
              </a:rPr>
              <a:t>«Лечебное дело» (фельдшер)</a:t>
            </a:r>
          </a:p>
          <a:p>
            <a:pPr marL="3429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0800" b="1" dirty="0" smtClean="0">
                <a:solidFill>
                  <a:srgbClr val="A84518"/>
                </a:solidFill>
              </a:rPr>
              <a:t> «Акушерское дело» (акушерка) </a:t>
            </a:r>
            <a:r>
              <a:rPr lang="ru-RU" sz="11200" dirty="0" smtClean="0"/>
              <a:t>– </a:t>
            </a:r>
            <a:r>
              <a:rPr lang="ru-RU" sz="9600" dirty="0" smtClean="0">
                <a:solidFill>
                  <a:srgbClr val="00694E"/>
                </a:solidFill>
              </a:rPr>
              <a:t>10 месяцев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8600" b="1" dirty="0" smtClean="0"/>
              <a:t> </a:t>
            </a:r>
            <a:r>
              <a:rPr lang="ru-RU" sz="12800" b="1" dirty="0" smtClean="0">
                <a:solidFill>
                  <a:srgbClr val="00694E"/>
                </a:solidFill>
              </a:rPr>
              <a:t>Высшее</a:t>
            </a:r>
            <a:r>
              <a:rPr lang="ru-RU" sz="12800" b="1" dirty="0" smtClean="0"/>
              <a:t> </a:t>
            </a:r>
            <a:r>
              <a:rPr lang="ru-RU" sz="11200" b="1" dirty="0" smtClean="0"/>
              <a:t>сестринское образование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3200" b="1" dirty="0" smtClean="0"/>
          </a:p>
          <a:p>
            <a:pPr marL="3600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8600" b="1" dirty="0" smtClean="0"/>
              <a:t> </a:t>
            </a:r>
            <a:r>
              <a:rPr lang="ru-RU" sz="12800" b="1" dirty="0" smtClean="0">
                <a:solidFill>
                  <a:srgbClr val="00694E"/>
                </a:solidFill>
              </a:rPr>
              <a:t>Высшее</a:t>
            </a:r>
            <a:r>
              <a:rPr lang="ru-RU" sz="11200" b="1" dirty="0" smtClean="0"/>
              <a:t> образование </a:t>
            </a:r>
            <a:r>
              <a:rPr lang="ru-RU" sz="11200" b="1" dirty="0" smtClean="0">
                <a:solidFill>
                  <a:srgbClr val="00694E"/>
                </a:solidFill>
              </a:rPr>
              <a:t>по </a:t>
            </a:r>
            <a:r>
              <a:rPr lang="ru-RU" sz="11200" b="1" dirty="0">
                <a:solidFill>
                  <a:srgbClr val="00694E"/>
                </a:solidFill>
              </a:rPr>
              <a:t>сокращенной программе</a:t>
            </a:r>
            <a:r>
              <a:rPr lang="ru-RU" sz="11200" b="1" dirty="0"/>
              <a:t>  </a:t>
            </a:r>
            <a:r>
              <a:rPr lang="ru-RU" sz="11200" b="1" dirty="0" smtClean="0"/>
              <a:t>     </a:t>
            </a:r>
          </a:p>
          <a:p>
            <a:pPr marL="36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b="1" dirty="0" smtClean="0"/>
              <a:t>     обучения по направлениям: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600" b="1" dirty="0" smtClean="0"/>
          </a:p>
          <a:p>
            <a:pPr lvl="1"/>
            <a:r>
              <a:rPr lang="ru-RU" sz="9300" dirty="0" smtClean="0">
                <a:solidFill>
                  <a:srgbClr val="A84518"/>
                </a:solidFill>
              </a:rPr>
              <a:t> </a:t>
            </a:r>
            <a:r>
              <a:rPr lang="ru-RU" sz="10850" b="1" dirty="0" smtClean="0">
                <a:solidFill>
                  <a:srgbClr val="A84518"/>
                </a:solidFill>
              </a:rPr>
              <a:t>Психология (клиническая, социальная и пр.)</a:t>
            </a:r>
          </a:p>
          <a:p>
            <a:pPr lvl="1"/>
            <a:r>
              <a:rPr lang="ru-RU" sz="10850" b="1" dirty="0" smtClean="0">
                <a:solidFill>
                  <a:srgbClr val="A84518"/>
                </a:solidFill>
              </a:rPr>
              <a:t> Логопедия</a:t>
            </a:r>
          </a:p>
          <a:p>
            <a:pPr lvl="1"/>
            <a:r>
              <a:rPr lang="ru-RU" sz="10850" b="1" dirty="0" smtClean="0">
                <a:solidFill>
                  <a:srgbClr val="A84518"/>
                </a:solidFill>
              </a:rPr>
              <a:t> Адаптивная физическая культура</a:t>
            </a:r>
          </a:p>
          <a:p>
            <a:pPr lvl="1"/>
            <a:r>
              <a:rPr lang="ru-RU" sz="10850" b="1" dirty="0" smtClean="0">
                <a:solidFill>
                  <a:srgbClr val="A84518"/>
                </a:solidFill>
              </a:rPr>
              <a:t> Социальная работа</a:t>
            </a:r>
          </a:p>
          <a:p>
            <a:pPr lvl="1"/>
            <a:r>
              <a:rPr lang="ru-RU" sz="10850" b="1" dirty="0" smtClean="0">
                <a:solidFill>
                  <a:srgbClr val="A84518"/>
                </a:solidFill>
              </a:rPr>
              <a:t> Олигофренопедагогика</a:t>
            </a:r>
          </a:p>
          <a:p>
            <a:pPr marL="342900" lvl="1" indent="0">
              <a:buNone/>
            </a:pPr>
            <a:endParaRPr lang="ru-RU" sz="5600" b="1" dirty="0" smtClean="0">
              <a:solidFill>
                <a:srgbClr val="A84518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5100" b="1" dirty="0" smtClean="0"/>
              <a:t> </a:t>
            </a:r>
            <a:r>
              <a:rPr lang="ru-RU" sz="12800" b="1" dirty="0" smtClean="0">
                <a:solidFill>
                  <a:srgbClr val="00694E"/>
                </a:solidFill>
              </a:rPr>
              <a:t>Целевые места </a:t>
            </a:r>
            <a:r>
              <a:rPr lang="ru-RU" sz="11200" b="1" dirty="0" smtClean="0"/>
              <a:t>для наиболее успешных выпускников в медицинских ВУЗах Санкт-Петербурга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1200" dirty="0" smtClean="0"/>
              <a:t>       </a:t>
            </a:r>
          </a:p>
          <a:p>
            <a:pPr marL="0" indent="0"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45488" y="162370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ГДЕ </a:t>
            </a:r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продолжить обучение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11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rm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0" y="659842"/>
            <a:ext cx="8676796" cy="578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НАПРАВЛЕНИЯ ПОДГОТОВКИ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43286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ОБЩЕЖИТИЕ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020" y="3922283"/>
            <a:ext cx="3234748" cy="242606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reflection blurRad="863600" stA="45000" endPos="65000" dist="762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813" y="747844"/>
            <a:ext cx="3449162" cy="20694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3"/>
          <a:stretch/>
        </p:blipFill>
        <p:spPr>
          <a:xfrm>
            <a:off x="239081" y="2259281"/>
            <a:ext cx="3290083" cy="242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9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89"/>
    </mc:Choice>
    <mc:Fallback xmlns="">
      <p:transition spd="slow" advTm="16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243" y="138110"/>
            <a:ext cx="5415351" cy="32492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7" y="4021773"/>
            <a:ext cx="4465385" cy="2679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560" y="4057589"/>
            <a:ext cx="4345995" cy="260759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6" y="138110"/>
            <a:ext cx="6721360" cy="378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4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461164" y="850005"/>
            <a:ext cx="4558005" cy="57054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2800" b="1" dirty="0" smtClean="0">
                <a:solidFill>
                  <a:srgbClr val="137D05"/>
                </a:solidFill>
              </a:rPr>
              <a:t>Владимир Михайлович </a:t>
            </a:r>
            <a:endParaRPr lang="ru-RU" sz="2800" b="1" dirty="0">
              <a:solidFill>
                <a:srgbClr val="137D05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2800" b="1" dirty="0">
                <a:solidFill>
                  <a:srgbClr val="137D05"/>
                </a:solidFill>
              </a:rPr>
              <a:t>Бехтерев</a:t>
            </a:r>
            <a:r>
              <a:rPr lang="ru-RU" sz="2800" dirty="0">
                <a:solidFill>
                  <a:srgbClr val="137D05"/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endParaRPr lang="ru-RU" sz="1800" dirty="0"/>
          </a:p>
          <a:p>
            <a:pPr eaLnBrk="1" hangingPunct="1">
              <a:defRPr/>
            </a:pPr>
            <a:r>
              <a:rPr lang="ru-RU" sz="2400" b="1" dirty="0">
                <a:solidFill>
                  <a:srgbClr val="A84518"/>
                </a:solidFill>
              </a:rPr>
              <a:t>выдающийся представитель </a:t>
            </a:r>
            <a:r>
              <a:rPr lang="ru-RU" sz="2400" b="1" dirty="0" smtClean="0">
                <a:solidFill>
                  <a:srgbClr val="A84518"/>
                </a:solidFill>
              </a:rPr>
              <a:t>русской  науки</a:t>
            </a:r>
          </a:p>
          <a:p>
            <a:pPr marL="0" indent="0" eaLnBrk="1" hangingPunct="1">
              <a:buNone/>
              <a:defRPr/>
            </a:pPr>
            <a:endParaRPr lang="ru-RU" sz="2400" b="1" dirty="0" smtClean="0">
              <a:solidFill>
                <a:srgbClr val="A84518"/>
              </a:solidFill>
            </a:endParaRPr>
          </a:p>
          <a:p>
            <a:pPr>
              <a:defRPr/>
            </a:pPr>
            <a:r>
              <a:rPr lang="ru-RU" sz="2400" b="1" dirty="0">
                <a:solidFill>
                  <a:srgbClr val="A84518"/>
                </a:solidFill>
              </a:rPr>
              <a:t>психиатр, невропатолог, </a:t>
            </a:r>
            <a:r>
              <a:rPr lang="ru-RU" sz="2400" b="1" dirty="0" smtClean="0">
                <a:solidFill>
                  <a:srgbClr val="A84518"/>
                </a:solidFill>
              </a:rPr>
              <a:t>физиолог</a:t>
            </a:r>
          </a:p>
          <a:p>
            <a:pPr eaLnBrk="1" hangingPunct="1">
              <a:defRPr/>
            </a:pPr>
            <a:endParaRPr lang="ru-RU" sz="1600" b="1" dirty="0">
              <a:solidFill>
                <a:srgbClr val="A84518"/>
              </a:solidFill>
            </a:endParaRPr>
          </a:p>
          <a:p>
            <a:pPr eaLnBrk="1" hangingPunct="1">
              <a:defRPr/>
            </a:pPr>
            <a:r>
              <a:rPr lang="ru-RU" sz="2400" b="1" dirty="0" smtClean="0">
                <a:solidFill>
                  <a:srgbClr val="A84518"/>
                </a:solidFill>
              </a:rPr>
              <a:t>академик, профессор</a:t>
            </a:r>
          </a:p>
          <a:p>
            <a:pPr eaLnBrk="1" hangingPunct="1">
              <a:defRPr/>
            </a:pPr>
            <a:endParaRPr lang="ru-RU" sz="1600" b="1" dirty="0" smtClean="0">
              <a:solidFill>
                <a:srgbClr val="A84518"/>
              </a:solidFill>
            </a:endParaRPr>
          </a:p>
          <a:p>
            <a:pPr eaLnBrk="1" hangingPunct="1">
              <a:defRPr/>
            </a:pPr>
            <a:endParaRPr lang="ru-RU" sz="1600" b="1" dirty="0" smtClean="0">
              <a:solidFill>
                <a:srgbClr val="A84518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A84518"/>
                </a:solidFill>
              </a:rPr>
              <a:t>президент Психоневрологического </a:t>
            </a:r>
            <a:endParaRPr lang="ru-RU" sz="2400" b="1" dirty="0">
              <a:solidFill>
                <a:srgbClr val="A84518"/>
              </a:solidFill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rgbClr val="A84518"/>
                </a:solidFill>
              </a:rPr>
              <a:t>   института</a:t>
            </a:r>
            <a:endParaRPr lang="ru-RU" sz="2400" b="1" dirty="0">
              <a:solidFill>
                <a:srgbClr val="A84518"/>
              </a:solidFill>
            </a:endParaRPr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/>
          </a:p>
        </p:txBody>
      </p:sp>
      <p:pic>
        <p:nvPicPr>
          <p:cNvPr id="7173" name="Picture 5" descr="Изображение:Bekhterev by Repin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850005"/>
            <a:ext cx="405765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10"/>
          <p:cNvSpPr txBox="1">
            <a:spLocks noChangeArrowheads="1"/>
          </p:cNvSpPr>
          <p:nvPr/>
        </p:nvSpPr>
        <p:spPr bwMode="auto">
          <a:xfrm>
            <a:off x="5076825" y="2997200"/>
            <a:ext cx="19637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/>
          </a:p>
        </p:txBody>
      </p:sp>
      <p:sp>
        <p:nvSpPr>
          <p:cNvPr id="717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Основатель колледжа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47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742">
        <p:fade/>
      </p:transition>
    </mc:Choice>
    <mc:Fallback xmlns="">
      <p:transition spd="med" advTm="107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01" y="855653"/>
            <a:ext cx="6756469" cy="5067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4728" t="29911" r="18294" b="12649"/>
          <a:stretch/>
        </p:blipFill>
        <p:spPr>
          <a:xfrm>
            <a:off x="4253438" y="3627113"/>
            <a:ext cx="4605927" cy="2962497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218685" y="168317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ЭКСКУРСИИ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96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313">
        <p:fade/>
      </p:transition>
    </mc:Choice>
    <mc:Fallback xmlns="">
      <p:transition spd="med" advTm="103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8" t="31332" r="18334" b="19453"/>
          <a:stretch/>
        </p:blipFill>
        <p:spPr>
          <a:xfrm>
            <a:off x="4734431" y="2678420"/>
            <a:ext cx="4318468" cy="40436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2008" t="7736" r="26696" b="12278"/>
          <a:stretch/>
        </p:blipFill>
        <p:spPr>
          <a:xfrm>
            <a:off x="214184" y="878144"/>
            <a:ext cx="5189837" cy="4513185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218685" y="168317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Студенческая самодеятельность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004267"/>
      </p:ext>
    </p:extLst>
  </p:cSld>
  <p:clrMapOvr>
    <a:masterClrMapping/>
  </p:clrMapOvr>
  <p:transition spd="med" advTm="1031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" t="11412" r="29906"/>
          <a:stretch/>
        </p:blipFill>
        <p:spPr>
          <a:xfrm>
            <a:off x="798409" y="880217"/>
            <a:ext cx="7644835" cy="574912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029233" y="168317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ТЕАТРАЛЬНАЯ СТУДИЯ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2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08" y="811893"/>
            <a:ext cx="7478042" cy="5608532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218685" y="168317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ПОХОДЫ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14221"/>
      </p:ext>
    </p:extLst>
  </p:cSld>
  <p:clrMapOvr>
    <a:masterClrMapping/>
  </p:clrMapOvr>
  <p:transition spd="med" advTm="1031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378" t="20000"/>
          <a:stretch/>
        </p:blipFill>
        <p:spPr>
          <a:xfrm>
            <a:off x="214183" y="799885"/>
            <a:ext cx="7191754" cy="4981469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Спортивные секции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-1141" t="28547" r="29242" b="-5047"/>
          <a:stretch/>
        </p:blipFill>
        <p:spPr>
          <a:xfrm>
            <a:off x="5090984" y="4130869"/>
            <a:ext cx="3891584" cy="286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1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8"/>
    </mc:Choice>
    <mc:Fallback xmlns="">
      <p:transition spd="slow" advTm="9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067" t="19564"/>
          <a:stretch/>
        </p:blipFill>
        <p:spPr>
          <a:xfrm>
            <a:off x="230660" y="815548"/>
            <a:ext cx="6944497" cy="41334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8" t="7744" r="10747" b="11681"/>
          <a:stretch/>
        </p:blipFill>
        <p:spPr>
          <a:xfrm>
            <a:off x="4174799" y="2612883"/>
            <a:ext cx="4969201" cy="417281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28650" y="151842"/>
            <a:ext cx="7815134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ФИЗКУЛЬТУРНО-МАССОВЫЕ МЕРОПРИЯТИЯ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58"/>
    </mc:Choice>
    <mc:Fallback xmlns="">
      <p:transition spd="slow" advTm="13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287" y="5759866"/>
            <a:ext cx="8614160" cy="89730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Терпение и труд чаще перетирают желание учиться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201" y="213646"/>
            <a:ext cx="8443245" cy="109386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</a:rPr>
              <a:t>Нам нечего анализировать, </a:t>
            </a:r>
          </a:p>
          <a:p>
            <a:pPr marL="0" indent="0" algn="ctr">
              <a:buNone/>
            </a:pPr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</a:rPr>
              <a:t>пока мы не встретились с удачей</a:t>
            </a:r>
            <a:endParaRPr lang="ru-RU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 rot="203987">
            <a:off x="4327294" y="1644971"/>
            <a:ext cx="4589091" cy="1572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Когда у Вас есть недостатки, ученик начинает понимать, что Вы тоже человек</a:t>
            </a:r>
            <a:endParaRPr lang="ru-RU" sz="2000" dirty="0"/>
          </a:p>
        </p:txBody>
      </p:sp>
      <p:pic>
        <p:nvPicPr>
          <p:cNvPr id="5122" name="Picture 2" descr="http://www.eg.ru/upimg/photo/996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18" y="1914258"/>
            <a:ext cx="3922690" cy="326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 rot="20895730">
            <a:off x="5742772" y="4077413"/>
            <a:ext cx="2307365" cy="95712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Учитесь слезать 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с тумбочки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127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938189" y="122598"/>
            <a:ext cx="7751805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0" dirty="0" smtClean="0">
                <a:solidFill>
                  <a:srgbClr val="FFF875"/>
                </a:solidFill>
                <a:latin typeface="Calibri" pitchFamily="34" charset="0"/>
              </a:rPr>
              <a:t>ДОПОЛНИТЕЛЬНОЕ ОБРАЗОВАНИЕ </a:t>
            </a:r>
            <a:endParaRPr lang="ru-RU" sz="24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6374" y="922945"/>
            <a:ext cx="8764673" cy="56938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i="0" dirty="0" smtClean="0">
                <a:latin typeface="+mn-lt"/>
              </a:rPr>
              <a:t>Профессиональная переподготовка и повышение квалификации для работающих медицинских сестер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i="0" dirty="0" smtClean="0">
                <a:latin typeface="+mn-lt"/>
              </a:rPr>
              <a:t>Курсы </a:t>
            </a:r>
            <a:r>
              <a:rPr lang="ru-RU" sz="2800" i="0" dirty="0">
                <a:latin typeface="+mn-lt"/>
              </a:rPr>
              <a:t>углубленного изучения профильных </a:t>
            </a:r>
            <a:r>
              <a:rPr lang="ru-RU" sz="2800" i="0" dirty="0" smtClean="0">
                <a:latin typeface="+mn-lt"/>
              </a:rPr>
              <a:t> учебных </a:t>
            </a:r>
            <a:r>
              <a:rPr lang="ru-RU" sz="2800" i="0" dirty="0">
                <a:latin typeface="+mn-lt"/>
              </a:rPr>
              <a:t>дисциплин – биологии, химии, русского </a:t>
            </a:r>
            <a:r>
              <a:rPr lang="ru-RU" sz="2800" i="0" dirty="0" smtClean="0">
                <a:latin typeface="+mn-lt"/>
              </a:rPr>
              <a:t>языка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i="0" dirty="0" smtClean="0">
                <a:latin typeface="+mn-lt"/>
              </a:rPr>
              <a:t>Курсы </a:t>
            </a:r>
            <a:r>
              <a:rPr lang="ru-RU" sz="2800" i="0" dirty="0">
                <a:latin typeface="+mn-lt"/>
              </a:rPr>
              <a:t>английского языка – разговорного и </a:t>
            </a:r>
            <a:r>
              <a:rPr lang="ru-RU" sz="2800" i="0" dirty="0" smtClean="0">
                <a:latin typeface="+mn-lt"/>
              </a:rPr>
              <a:t>медицинского</a:t>
            </a:r>
          </a:p>
          <a:p>
            <a:r>
              <a:rPr lang="ru-RU" sz="2800" dirty="0" smtClean="0">
                <a:solidFill>
                  <a:srgbClr val="137D05"/>
                </a:solidFill>
                <a:latin typeface="+mn-lt"/>
              </a:rPr>
              <a:t>Для населения: </a:t>
            </a:r>
            <a:endParaRPr lang="ru-RU" sz="2800" i="0" dirty="0" smtClean="0">
              <a:solidFill>
                <a:srgbClr val="137D05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i="0" dirty="0" smtClean="0">
                <a:latin typeface="+mn-lt"/>
              </a:rPr>
              <a:t>«Младшая медицинская сестра по уходу за больными»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i="0" dirty="0" smtClean="0">
                <a:latin typeface="+mn-lt"/>
              </a:rPr>
              <a:t>«Младшая сестра милосердия»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i="0" dirty="0" smtClean="0">
                <a:latin typeface="+mn-lt"/>
              </a:rPr>
              <a:t>«Курсы классического массажа» </a:t>
            </a:r>
          </a:p>
        </p:txBody>
      </p:sp>
    </p:spTree>
    <p:extLst>
      <p:ext uri="{BB962C8B-B14F-4D97-AF65-F5344CB8AC3E}">
        <p14:creationId xmlns:p14="http://schemas.microsoft.com/office/powerpoint/2010/main" val="136544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54579" y="194211"/>
            <a:ext cx="7660771" cy="797102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БЮДЖЕТНЫЕ МЕСТА 2016 года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7" name="Объект 6"/>
          <p:cNvSpPr txBox="1">
            <a:spLocks noGrp="1"/>
          </p:cNvSpPr>
          <p:nvPr>
            <p:ph sz="half" idx="1"/>
          </p:nvPr>
        </p:nvSpPr>
        <p:spPr>
          <a:xfrm>
            <a:off x="564024" y="1240167"/>
            <a:ext cx="26491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12000" b="1" i="0" dirty="0" smtClean="0">
                <a:solidFill>
                  <a:srgbClr val="0E5E2C"/>
                </a:solidFill>
                <a:latin typeface="Calibri" panose="020F0502020204030204" pitchFamily="34" charset="0"/>
              </a:rPr>
              <a:t>190</a:t>
            </a:r>
            <a:endParaRPr lang="ru-RU" sz="12000" b="1" i="0" dirty="0">
              <a:solidFill>
                <a:srgbClr val="0E5E2C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Объект 7"/>
          <p:cNvSpPr txBox="1">
            <a:spLocks noGrp="1"/>
          </p:cNvSpPr>
          <p:nvPr>
            <p:ph sz="half" idx="2"/>
          </p:nvPr>
        </p:nvSpPr>
        <p:spPr>
          <a:xfrm>
            <a:off x="3401226" y="1563499"/>
            <a:ext cx="5289847" cy="8679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800" b="1" i="0" dirty="0">
                <a:solidFill>
                  <a:schemeClr val="tx1"/>
                </a:solidFill>
                <a:latin typeface="Calibri" panose="020F0502020204030204" pitchFamily="34" charset="0"/>
              </a:rPr>
              <a:t>б</a:t>
            </a:r>
            <a:r>
              <a:rPr lang="ru-RU" sz="2800" b="1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юджетных мест после </a:t>
            </a:r>
            <a:r>
              <a:rPr lang="ru-RU" sz="2800" b="1" i="0" dirty="0" smtClean="0">
                <a:solidFill>
                  <a:srgbClr val="137D05"/>
                </a:solidFill>
                <a:latin typeface="Calibri" panose="020F0502020204030204" pitchFamily="34" charset="0"/>
              </a:rPr>
              <a:t>9 класса  </a:t>
            </a:r>
            <a:r>
              <a:rPr lang="ru-RU" sz="2800" b="1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ru-RU" sz="2800" b="1" i="0" dirty="0" smtClean="0">
                <a:solidFill>
                  <a:srgbClr val="137D05"/>
                </a:solidFill>
                <a:latin typeface="Calibri" panose="020F0502020204030204" pitchFamily="34" charset="0"/>
              </a:rPr>
              <a:t>очная</a:t>
            </a:r>
            <a:r>
              <a:rPr lang="ru-RU" sz="2800" b="1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форма обучения)</a:t>
            </a:r>
            <a:endParaRPr lang="ru-RU" sz="2800" b="1" i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024" y="2896196"/>
            <a:ext cx="26491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i="0" dirty="0">
                <a:solidFill>
                  <a:srgbClr val="0E5E2C"/>
                </a:solidFill>
                <a:latin typeface="Calibri" panose="020F0502020204030204" pitchFamily="34" charset="0"/>
              </a:rPr>
              <a:t>9</a:t>
            </a:r>
            <a:r>
              <a:rPr lang="ru-RU" sz="12000" i="0" dirty="0" smtClean="0">
                <a:solidFill>
                  <a:srgbClr val="0E5E2C"/>
                </a:solidFill>
                <a:latin typeface="Calibri" panose="020F0502020204030204" pitchFamily="34" charset="0"/>
              </a:rPr>
              <a:t>5</a:t>
            </a:r>
            <a:endParaRPr lang="ru-RU" sz="12000" i="0" dirty="0">
              <a:solidFill>
                <a:srgbClr val="0E5E2C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1226" y="3583080"/>
            <a:ext cx="550595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</a:rPr>
              <a:t>б</a:t>
            </a:r>
            <a:r>
              <a:rPr lang="ru-RU" sz="28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юджетных мест после </a:t>
            </a:r>
            <a:r>
              <a:rPr lang="ru-RU" sz="2800" i="0" dirty="0" smtClean="0">
                <a:solidFill>
                  <a:srgbClr val="137D05"/>
                </a:solidFill>
                <a:latin typeface="Calibri" panose="020F0502020204030204" pitchFamily="34" charset="0"/>
              </a:rPr>
              <a:t>11 класса  </a:t>
            </a:r>
          </a:p>
          <a:p>
            <a:pPr algn="ctr"/>
            <a:r>
              <a:rPr lang="ru-RU" sz="28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ru-RU" sz="2800" i="0" dirty="0" smtClean="0">
                <a:solidFill>
                  <a:srgbClr val="137D05"/>
                </a:solidFill>
                <a:latin typeface="Calibri" panose="020F0502020204030204" pitchFamily="34" charset="0"/>
              </a:rPr>
              <a:t>очная</a:t>
            </a:r>
            <a:r>
              <a:rPr lang="ru-RU" sz="28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форма обучения)</a:t>
            </a:r>
            <a:endParaRPr lang="ru-RU" sz="2800" i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740" y="4835188"/>
            <a:ext cx="1829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i="0" dirty="0">
                <a:solidFill>
                  <a:srgbClr val="0E5E2C"/>
                </a:solidFill>
                <a:latin typeface="Calibri" panose="020F0502020204030204" pitchFamily="34" charset="0"/>
              </a:rPr>
              <a:t>9</a:t>
            </a:r>
            <a:r>
              <a:rPr lang="ru-RU" sz="12000" i="0" dirty="0" smtClean="0">
                <a:solidFill>
                  <a:srgbClr val="0E5E2C"/>
                </a:solidFill>
                <a:latin typeface="Calibri" panose="020F0502020204030204" pitchFamily="34" charset="0"/>
              </a:rPr>
              <a:t>5</a:t>
            </a:r>
            <a:endParaRPr lang="ru-RU" sz="12000" i="0" dirty="0">
              <a:solidFill>
                <a:srgbClr val="0E5E2C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46419" y="5211784"/>
            <a:ext cx="546076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i="0" dirty="0">
                <a:solidFill>
                  <a:schemeClr val="tx1"/>
                </a:solidFill>
                <a:latin typeface="Calibri" panose="020F0502020204030204" pitchFamily="34" charset="0"/>
              </a:rPr>
              <a:t>б</a:t>
            </a:r>
            <a:r>
              <a:rPr lang="ru-RU" sz="28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юджетных мест </a:t>
            </a:r>
          </a:p>
          <a:p>
            <a:pPr algn="ctr"/>
            <a:r>
              <a:rPr lang="ru-RU" sz="28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ru-RU" sz="2800" i="0" dirty="0" smtClean="0">
                <a:solidFill>
                  <a:srgbClr val="137D05"/>
                </a:solidFill>
                <a:latin typeface="Calibri" panose="020F0502020204030204" pitchFamily="34" charset="0"/>
              </a:rPr>
              <a:t>очно-заочная</a:t>
            </a:r>
            <a:r>
              <a:rPr lang="ru-RU" sz="28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форма обучения)</a:t>
            </a:r>
            <a:endParaRPr lang="ru-RU" sz="2800" i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392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0558" y="1862983"/>
            <a:ext cx="8537248" cy="4777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3200" i="0" dirty="0">
                <a:solidFill>
                  <a:srgbClr val="00694E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среднему</a:t>
            </a:r>
            <a:r>
              <a:rPr lang="ru-RU" sz="3200" b="0" i="0" dirty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баллу </a:t>
            </a: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аттестата </a:t>
            </a:r>
            <a:endParaRPr lang="en-US" sz="3200" b="0" i="0" dirty="0" smtClean="0">
              <a:latin typeface="Calibri" panose="020F05020202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Места проживания (</a:t>
            </a:r>
            <a:r>
              <a:rPr lang="ru-RU" sz="3200" b="0" i="0" dirty="0" smtClean="0">
                <a:solidFill>
                  <a:srgbClr val="00694E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Санкт-Петербург – до 80% бюджетных мест</a:t>
            </a: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3200" b="0" i="0" dirty="0" smtClean="0">
              <a:latin typeface="Calibri" panose="020F05020202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0" i="0" dirty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результатам </a:t>
            </a:r>
            <a:r>
              <a:rPr lang="ru-RU" sz="3200" i="0" dirty="0" smtClean="0">
                <a:solidFill>
                  <a:srgbClr val="00694E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психологического  испытания </a:t>
            </a: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 форме тестирования)</a:t>
            </a:r>
            <a:r>
              <a:rPr lang="ru-RU" sz="3200" b="0" i="0" dirty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выявления качеств </a:t>
            </a:r>
            <a:r>
              <a:rPr lang="ru-RU" sz="3200" b="0" i="0" dirty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личности</a:t>
            </a: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позволяющих </a:t>
            </a:r>
            <a:r>
              <a:rPr lang="ru-RU" sz="3200" b="0" i="0" dirty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студенту </a:t>
            </a: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успешно овладеть </a:t>
            </a:r>
            <a:r>
              <a:rPr lang="ru-RU" sz="3200" b="0" i="0" dirty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профессией </a:t>
            </a:r>
            <a:r>
              <a:rPr lang="ru-RU" sz="3200" b="0" i="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медсестры/медбрата. Носят рекомендательный характер </a:t>
            </a:r>
            <a:endParaRPr lang="ru-RU" sz="3200" b="0" i="0" dirty="0">
              <a:latin typeface="Calibri" panose="020F05020202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540" y="837488"/>
            <a:ext cx="83614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Конкурсный отбор </a:t>
            </a:r>
            <a:r>
              <a:rPr lang="ru-RU" sz="280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абитуриентов </a:t>
            </a: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бюджетные места осуществляется</a:t>
            </a:r>
            <a:r>
              <a:rPr lang="en-US" sz="280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2800" i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2800" i="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78409" y="135293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КАК </a:t>
            </a:r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поступить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559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17"/>
    </mc:Choice>
    <mc:Fallback xmlns="">
      <p:transition spd="slow" advTm="1931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4421" y="3071541"/>
            <a:ext cx="4246147" cy="2699733"/>
          </a:xfrm>
          <a:prstGeom prst="rect">
            <a:avLst/>
          </a:prstGeom>
        </p:spPr>
      </p:pic>
      <p:pic>
        <p:nvPicPr>
          <p:cNvPr id="9" name="Picture 4" descr="DSCN05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16" y="3077867"/>
            <a:ext cx="4492317" cy="269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9223" y="6058302"/>
            <a:ext cx="4655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i="0" dirty="0" smtClean="0">
                <a:solidFill>
                  <a:srgbClr val="A845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Выпуск первой школы медицинских сестер</a:t>
            </a:r>
            <a:endParaRPr lang="ru-RU" sz="1800" i="0" dirty="0">
              <a:solidFill>
                <a:srgbClr val="A8451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35744" y="6058304"/>
            <a:ext cx="3712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0" dirty="0" smtClean="0">
                <a:solidFill>
                  <a:srgbClr val="A84518"/>
                </a:solidFill>
              </a:rPr>
              <a:t>           </a:t>
            </a:r>
            <a:r>
              <a:rPr lang="ru-RU" sz="1800" i="0" dirty="0" smtClean="0">
                <a:solidFill>
                  <a:srgbClr val="A845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Медсестра 2016 года</a:t>
            </a:r>
            <a:endParaRPr lang="ru-RU" sz="1800" i="0" dirty="0">
              <a:solidFill>
                <a:srgbClr val="A8451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117" y="1153297"/>
            <a:ext cx="8097795" cy="148281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история</a:t>
            </a:r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 КОЛЛЕДЖА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04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673"/>
    </mc:Choice>
    <mc:Fallback xmlns="">
      <p:transition advTm="15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9455" y="570313"/>
            <a:ext cx="4817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0" dirty="0">
                <a:solidFill>
                  <a:schemeClr val="tx1"/>
                </a:solidFill>
                <a:latin typeface="Calibri" pitchFamily="34" charset="0"/>
              </a:rPr>
              <a:t>http://vk.com/club287845</a:t>
            </a:r>
            <a:endParaRPr lang="ru-RU" sz="2400" i="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2718" y="847480"/>
            <a:ext cx="4811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0" dirty="0" smtClean="0">
                <a:solidFill>
                  <a:schemeClr val="tx1"/>
                </a:solidFill>
                <a:latin typeface="Calibri" pitchFamily="34" charset="0"/>
              </a:rPr>
              <a:t>http</a:t>
            </a:r>
            <a:r>
              <a:rPr lang="en-US" sz="2400" i="0" dirty="0">
                <a:solidFill>
                  <a:schemeClr val="tx1"/>
                </a:solidFill>
                <a:latin typeface="Calibri" pitchFamily="34" charset="0"/>
              </a:rPr>
              <a:t>://http://</a:t>
            </a:r>
            <a:r>
              <a:rPr lang="en-US" sz="2400" i="0" dirty="0" smtClean="0">
                <a:solidFill>
                  <a:schemeClr val="tx1"/>
                </a:solidFill>
                <a:latin typeface="Calibri" pitchFamily="34" charset="0"/>
              </a:rPr>
              <a:t>mcbekhtereva.spb.ru</a:t>
            </a:r>
            <a:endParaRPr lang="ru-RU" sz="3200" i="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81649" y="15303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Наши контакты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24613" t="4245" r="24209" b="13963"/>
          <a:stretch/>
        </p:blipFill>
        <p:spPr>
          <a:xfrm>
            <a:off x="118611" y="971179"/>
            <a:ext cx="3555466" cy="31961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981" t="7507" r="8510" b="5971"/>
          <a:stretch/>
        </p:blipFill>
        <p:spPr>
          <a:xfrm>
            <a:off x="1604989" y="2334587"/>
            <a:ext cx="7344690" cy="4280397"/>
          </a:xfrm>
          <a:prstGeom prst="rect">
            <a:avLst/>
          </a:prstGeom>
        </p:spPr>
      </p:pic>
      <p:pic>
        <p:nvPicPr>
          <p:cNvPr id="8" name="Рисунок 7" descr="hand-308374_64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10526" y="1396990"/>
            <a:ext cx="684216" cy="90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meneger_pr\Рабочий стол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1518852" y="196945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0" dirty="0" smtClean="0">
                <a:solidFill>
                  <a:srgbClr val="FFF875"/>
                </a:solidFill>
                <a:latin typeface="Calibri" pitchFamily="34" charset="0"/>
              </a:rPr>
              <a:t>СПАСИБО ЗА ВНИМАНИЕ</a:t>
            </a:r>
            <a:endParaRPr lang="ru-RU" sz="32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1026" name="Picture 2" descr="https://antonygalo.files.wordpress.com/2012/07/d0b4d0b5d0bdd18c-d0bcd0b5d0b4-d180d0b0d0b1d0bed182d0bdd0b8d0bad0b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852" y="743648"/>
            <a:ext cx="6333243" cy="59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34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6535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Наша история – это наши выпускники</a:t>
            </a:r>
            <a:endParaRPr lang="ru-RU" sz="2800" i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7372" y="759859"/>
            <a:ext cx="4776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0" i="0" dirty="0" smtClean="0">
                <a:solidFill>
                  <a:srgbClr val="0E5E2C"/>
                </a:solidFill>
                <a:latin typeface="Calibri" panose="020F0502020204030204" pitchFamily="34" charset="0"/>
              </a:rPr>
              <a:t>15000</a:t>
            </a:r>
            <a:endParaRPr lang="ru-RU" sz="12000" i="0" dirty="0">
              <a:solidFill>
                <a:srgbClr val="0E5E2C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Наша история</a:t>
            </a:r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 – это наши </a:t>
            </a:r>
            <a:r>
              <a:rPr lang="ru-RU" sz="2800" i="0" cap="all" dirty="0" smtClean="0">
                <a:solidFill>
                  <a:srgbClr val="FFF875"/>
                </a:solidFill>
                <a:latin typeface="Calibri" pitchFamily="34" charset="0"/>
              </a:rPr>
              <a:t>выпускники</a:t>
            </a:r>
            <a:endParaRPr lang="ru-RU" sz="2800" i="0" cap="all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35282" y="3112707"/>
            <a:ext cx="2026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ru-RU" sz="36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Канада</a:t>
            </a:r>
            <a:endParaRPr lang="ru-RU" sz="3600" i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32767" y="4443574"/>
            <a:ext cx="2843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</a:t>
            </a:r>
            <a:r>
              <a:rPr lang="ru-RU" sz="36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Израиль</a:t>
            </a:r>
            <a:endParaRPr lang="ru-RU" sz="3600" i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28" name="Picture 4" descr="http://dic.academic.ru/pictures/wiki/files/51/300px-flag_of_russia.sv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4" r="602" b="1340"/>
          <a:stretch/>
        </p:blipFill>
        <p:spPr bwMode="auto">
          <a:xfrm>
            <a:off x="5470425" y="972466"/>
            <a:ext cx="745665" cy="504202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businessofsoccer.com/wp-content/uploads/2015/09/Israe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425" y="4545995"/>
            <a:ext cx="795809" cy="57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078216" y="846696"/>
            <a:ext cx="3865377" cy="707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    </a:t>
            </a:r>
            <a:r>
              <a:rPr lang="ru-RU" sz="36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РОССИЯ</a:t>
            </a:r>
            <a:endParaRPr lang="ru-RU" sz="3600" i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16647" y="2453390"/>
            <a:ext cx="3037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0" dirty="0" smtClean="0">
                <a:solidFill>
                  <a:srgbClr val="00694E"/>
                </a:solidFill>
                <a:latin typeface="+mn-lt"/>
              </a:rPr>
              <a:t>ВЫПУСКНИКОВ</a:t>
            </a:r>
            <a:endParaRPr lang="ru-RU" sz="2400" i="0" dirty="0">
              <a:solidFill>
                <a:srgbClr val="00694E"/>
              </a:solidFill>
              <a:latin typeface="+mn-lt"/>
            </a:endParaRPr>
          </a:p>
        </p:txBody>
      </p:sp>
      <p:pic>
        <p:nvPicPr>
          <p:cNvPr id="1040" name="Picture 16" descr="http://images.art.com/images/products/large/10084000/100841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26" y="5850167"/>
            <a:ext cx="805227" cy="56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706842" y="5709966"/>
            <a:ext cx="13864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ru-RU" sz="36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США</a:t>
            </a:r>
            <a:endParaRPr lang="ru-RU" sz="3600" i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4" name="Picture 6" descr="http://www.destinationsports.ch/cgi-bin/dynamisch/image/Eishockey%20WM/Flagge%20Kanad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97" y="3294378"/>
            <a:ext cx="805432" cy="5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5953127" y="1963511"/>
            <a:ext cx="3197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</a:t>
            </a:r>
            <a:r>
              <a:rPr lang="ru-RU" sz="3600" i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Страны СНГ</a:t>
            </a:r>
            <a:endParaRPr lang="ru-RU" sz="3600" i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42" name="Picture 18" descr="https://www.pnp.ru/upload/uploaded_image/2015-04-15/kartinki24ru_b0e9a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221" y="2086893"/>
            <a:ext cx="796439" cy="59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5157" y="3038897"/>
            <a:ext cx="2637950" cy="351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0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1185" y="5088238"/>
            <a:ext cx="5837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Здание колледжа , СПб, Ленинский проспект.,149</a:t>
            </a:r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НАПРАВЛЕНИЯ ПОДГОТОВКИ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43286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КОЛЛЕДЖ СЕГОДНЯ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38" y="903872"/>
            <a:ext cx="8350483" cy="555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0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89"/>
    </mc:Choice>
    <mc:Fallback xmlns="">
      <p:transition spd="slow" advTm="1668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063" y="5315484"/>
            <a:ext cx="4620872" cy="134168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Педагог отвечает за консервацию культуры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063" y="244652"/>
            <a:ext cx="8090463" cy="482300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6"/>
                </a:solidFill>
              </a:rPr>
              <a:t>Только 30% инноваций эффективны. В образовании эффективных новаций не более 10-15%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В современном мире нет монополии на истину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Институт доверия: в Дании – 94%, в РФ – 28%. </a:t>
            </a:r>
          </a:p>
          <a:p>
            <a:r>
              <a:rPr lang="ru-RU" sz="2400" dirty="0">
                <a:solidFill>
                  <a:schemeClr val="accent6"/>
                </a:solidFill>
              </a:rPr>
              <a:t>Уровень счастья РФ – 89 </a:t>
            </a:r>
            <a:r>
              <a:rPr lang="ru-RU" sz="2400" dirty="0" smtClean="0">
                <a:solidFill>
                  <a:schemeClr val="accent6"/>
                </a:solidFill>
              </a:rPr>
              <a:t>место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Молодежь не умеет брать на себя ответственность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Конкурентоспособные личности уже не актуальны. Нужны синергические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У успешных людей обычно работа является их хобби</a:t>
            </a:r>
          </a:p>
          <a:p>
            <a:r>
              <a:rPr lang="ru-RU" sz="2400" dirty="0" smtClean="0">
                <a:solidFill>
                  <a:schemeClr val="accent6"/>
                </a:solidFill>
              </a:rPr>
              <a:t>Наиболее успешен человек с ассоциативным мышлением</a:t>
            </a:r>
          </a:p>
        </p:txBody>
      </p:sp>
      <p:pic>
        <p:nvPicPr>
          <p:cNvPr id="2050" name="Picture 2" descr="http://www.motto.net.ua/download.php?file=201312/1280x800/motto.net.ua-653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782" y="4754474"/>
            <a:ext cx="2861744" cy="178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929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4805" y="917209"/>
            <a:ext cx="8870341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20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Колледж готовит </a:t>
            </a:r>
            <a:r>
              <a:rPr lang="ru-RU" sz="2200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медицинских сестер общего </a:t>
            </a:r>
            <a:r>
              <a:rPr lang="ru-RU" sz="220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профиля </a:t>
            </a:r>
          </a:p>
          <a:p>
            <a:pPr lvl="0"/>
            <a:r>
              <a:rPr lang="ru-RU" sz="2800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ru-RU" sz="22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 специальности </a:t>
            </a:r>
            <a:r>
              <a:rPr lang="ru-RU" sz="32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3200" i="0" dirty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Сестринское дело</a:t>
            </a:r>
            <a:r>
              <a:rPr lang="ru-RU" sz="32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lvl="0"/>
            <a:endParaRPr lang="ru-RU" sz="3200" i="0" dirty="0" smtClean="0">
              <a:solidFill>
                <a:srgbClr val="006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ru-RU" sz="1400" i="0" dirty="0" smtClean="0">
              <a:solidFill>
                <a:srgbClr val="006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240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Квалификация</a:t>
            </a:r>
            <a:r>
              <a:rPr lang="en-US" sz="240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2400" b="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медицинская сестра/брат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ru-RU" sz="1400" b="0" i="0" dirty="0" smtClean="0">
              <a:solidFill>
                <a:srgbClr val="006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НАПРАВЛЕНИЕ ОБУЧЕНИЯ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973" y="3079426"/>
            <a:ext cx="5256003" cy="350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1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544">
        <p:fade/>
      </p:transition>
    </mc:Choice>
    <mc:Fallback xmlns="">
      <p:transition spd="med" advTm="215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616" y="2259976"/>
            <a:ext cx="887034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000" b="0" i="0" dirty="0">
              <a:solidFill>
                <a:srgbClr val="006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ru-RU" sz="280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класса </a:t>
            </a:r>
            <a:r>
              <a:rPr lang="ru-RU" sz="2800" b="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(дневная форма) –  </a:t>
            </a:r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нормативный срок обучения</a:t>
            </a:r>
            <a:r>
              <a:rPr lang="ru-RU" sz="2400" b="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года 10 месяцев</a:t>
            </a:r>
          </a:p>
          <a:p>
            <a:pPr lvl="0"/>
            <a:r>
              <a:rPr lang="ru-RU" sz="2800" b="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ru-RU" sz="280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класса </a:t>
            </a:r>
            <a:r>
              <a:rPr lang="ru-RU" sz="2800" b="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(дневная форма) – </a:t>
            </a:r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нормативный срок обучения</a:t>
            </a:r>
            <a:r>
              <a:rPr lang="ru-RU" sz="2400" b="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года 10 месяцев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ru-RU" sz="2800" b="0" i="0" dirty="0" smtClean="0">
              <a:solidFill>
                <a:srgbClr val="006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ru-RU" sz="28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Очно-заочная</a:t>
            </a:r>
            <a:r>
              <a:rPr lang="ru-RU" sz="2800" b="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(вечерняя форма)  – </a:t>
            </a:r>
            <a:r>
              <a:rPr lang="ru-RU" sz="2400" b="0" i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нормативный срок обучения</a:t>
            </a:r>
            <a:r>
              <a:rPr lang="ru-RU" sz="2800" b="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i="0" dirty="0" smtClean="0">
                <a:solidFill>
                  <a:srgbClr val="006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года 10 месяцев</a:t>
            </a:r>
            <a:endParaRPr lang="ru-RU" sz="3200" dirty="0">
              <a:solidFill>
                <a:srgbClr val="006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06983" y="151842"/>
            <a:ext cx="6743700" cy="508000"/>
          </a:xfrm>
          <a:prstGeom prst="roundRect">
            <a:avLst/>
          </a:prstGeom>
          <a:solidFill>
            <a:srgbClr val="0E5E2C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0" dirty="0" smtClean="0">
                <a:solidFill>
                  <a:srgbClr val="FFF875"/>
                </a:solidFill>
                <a:latin typeface="Calibri" pitchFamily="34" charset="0"/>
              </a:rPr>
              <a:t>СРОКИ и ФОРМЫ ОБУЧЕНИЯ</a:t>
            </a:r>
            <a:endParaRPr lang="ru-RU" sz="2800" i="0" dirty="0">
              <a:solidFill>
                <a:srgbClr val="FFF875"/>
              </a:solidFill>
              <a:latin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66959" y="817450"/>
            <a:ext cx="1854867" cy="178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9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44"/>
    </mc:Choice>
    <mc:Fallback xmlns="">
      <p:transition spd="slow" advTm="21544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"/>
</p:tagLst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18179</TotalTime>
  <Words>1203</Words>
  <Application>Microsoft Office PowerPoint</Application>
  <PresentationFormat>Ekraaniseanss (4:3)</PresentationFormat>
  <Paragraphs>269</Paragraphs>
  <Slides>41</Slides>
  <Notes>2</Notes>
  <HiddenSlides>0</HiddenSlides>
  <MMClips>0</MMClips>
  <ScaleCrop>false</ScaleCrop>
  <HeadingPairs>
    <vt:vector size="6" baseType="variant">
      <vt:variant>
        <vt:lpstr>Kujundus</vt:lpstr>
      </vt:variant>
      <vt:variant>
        <vt:i4>2</vt:i4>
      </vt:variant>
      <vt:variant>
        <vt:lpstr>Slaidipealkirjad</vt:lpstr>
      </vt:variant>
      <vt:variant>
        <vt:i4>41</vt:i4>
      </vt:variant>
      <vt:variant>
        <vt:lpstr>Kohandatud seansid</vt:lpstr>
      </vt:variant>
      <vt:variant>
        <vt:i4>1</vt:i4>
      </vt:variant>
    </vt:vector>
  </HeadingPairs>
  <TitlesOfParts>
    <vt:vector size="44" baseType="lpstr">
      <vt:lpstr>HDOfficeLightV0</vt:lpstr>
      <vt:lpstr>Тема Office</vt:lpstr>
      <vt:lpstr>PowerPointi esitlus</vt:lpstr>
      <vt:lpstr>Миссией колледжа является - подготовка компетентных в профессии и жизни специалистов среднего профессионального образования успешно работающих в лечебно-профилактических учреждениях  Санкт-Петербурга и РФ</vt:lpstr>
      <vt:lpstr>PowerPointi esitlus</vt:lpstr>
      <vt:lpstr>PowerPointi esitlus</vt:lpstr>
      <vt:lpstr>PowerPointi esitlus</vt:lpstr>
      <vt:lpstr>PowerPointi esitlus</vt:lpstr>
      <vt:lpstr>Педагог отвечает за консервацию культуры</vt:lpstr>
      <vt:lpstr>PowerPointi esitlus</vt:lpstr>
      <vt:lpstr>PowerPointi esitlus</vt:lpstr>
      <vt:lpstr>Образование – то, что должно остаться,  когда все уже забудется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Темы вкр 2015/2016 учебного года</vt:lpstr>
      <vt:lpstr>Цель должна идти в коридоре средней трудности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Терпение и труд чаще перетирают желание учиться</vt:lpstr>
      <vt:lpstr>PowerPointi esitlus</vt:lpstr>
      <vt:lpstr>БЮДЖЕТНЫЕ МЕСТА 2016 года</vt:lpstr>
      <vt:lpstr>PowerPointi esitlus</vt:lpstr>
      <vt:lpstr>PowerPointi esitlus</vt:lpstr>
      <vt:lpstr>PowerPointi esitlus</vt:lpstr>
      <vt:lpstr>Произвольный показ 1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Nora Robot</dc:creator>
  <cp:lastModifiedBy>Olesja</cp:lastModifiedBy>
  <cp:revision>1127</cp:revision>
  <cp:lastPrinted>2016-02-11T07:41:42Z</cp:lastPrinted>
  <dcterms:created xsi:type="dcterms:W3CDTF">2005-10-01T09:26:31Z</dcterms:created>
  <dcterms:modified xsi:type="dcterms:W3CDTF">2016-10-11T19:23:55Z</dcterms:modified>
</cp:coreProperties>
</file>