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9" r:id="rId4"/>
    <p:sldId id="270" r:id="rId5"/>
    <p:sldId id="268" r:id="rId6"/>
    <p:sldId id="286" r:id="rId7"/>
    <p:sldId id="285" r:id="rId8"/>
    <p:sldId id="284" r:id="rId9"/>
    <p:sldId id="287" r:id="rId10"/>
    <p:sldId id="279" r:id="rId11"/>
    <p:sldId id="282" r:id="rId12"/>
    <p:sldId id="273" r:id="rId13"/>
    <p:sldId id="283" r:id="rId14"/>
    <p:sldId id="260" r:id="rId15"/>
    <p:sldId id="281" r:id="rId16"/>
    <p:sldId id="261" r:id="rId17"/>
    <p:sldId id="262" r:id="rId18"/>
    <p:sldId id="263" r:id="rId19"/>
    <p:sldId id="264" r:id="rId20"/>
    <p:sldId id="265" r:id="rId21"/>
    <p:sldId id="266" r:id="rId22"/>
    <p:sldId id="271" r:id="rId23"/>
    <p:sldId id="272" r:id="rId24"/>
    <p:sldId id="274" r:id="rId25"/>
    <p:sldId id="275" r:id="rId26"/>
    <p:sldId id="276" r:id="rId27"/>
    <p:sldId id="277" r:id="rId28"/>
    <p:sldId id="288" r:id="rId29"/>
  </p:sldIdLst>
  <p:sldSz cx="9144000" cy="6858000" type="screen4x3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5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37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66E0F-E551-4793-9760-2E4B0503B783}" type="datetimeFigureOut">
              <a:rPr lang="et-EE" smtClean="0"/>
              <a:t>11.10.2016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A9CE3-0ABC-473F-8EE4-58C4D60F2529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230019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66E0F-E551-4793-9760-2E4B0503B783}" type="datetimeFigureOut">
              <a:rPr lang="et-EE" smtClean="0"/>
              <a:t>11.10.2016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A9CE3-0ABC-473F-8EE4-58C4D60F2529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731749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66E0F-E551-4793-9760-2E4B0503B783}" type="datetimeFigureOut">
              <a:rPr lang="et-EE" smtClean="0"/>
              <a:t>11.10.2016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A9CE3-0ABC-473F-8EE4-58C4D60F2529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26069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66E0F-E551-4793-9760-2E4B0503B783}" type="datetimeFigureOut">
              <a:rPr lang="et-EE" smtClean="0"/>
              <a:t>11.10.2016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A9CE3-0ABC-473F-8EE4-58C4D60F2529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530441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66E0F-E551-4793-9760-2E4B0503B783}" type="datetimeFigureOut">
              <a:rPr lang="et-EE" smtClean="0"/>
              <a:t>11.10.2016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A9CE3-0ABC-473F-8EE4-58C4D60F2529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016813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66E0F-E551-4793-9760-2E4B0503B783}" type="datetimeFigureOut">
              <a:rPr lang="et-EE" smtClean="0"/>
              <a:t>11.10.2016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A9CE3-0ABC-473F-8EE4-58C4D60F2529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927156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66E0F-E551-4793-9760-2E4B0503B783}" type="datetimeFigureOut">
              <a:rPr lang="et-EE" smtClean="0"/>
              <a:t>11.10.2016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A9CE3-0ABC-473F-8EE4-58C4D60F2529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619395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66E0F-E551-4793-9760-2E4B0503B783}" type="datetimeFigureOut">
              <a:rPr lang="et-EE" smtClean="0"/>
              <a:t>11.10.2016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A9CE3-0ABC-473F-8EE4-58C4D60F2529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242927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66E0F-E551-4793-9760-2E4B0503B783}" type="datetimeFigureOut">
              <a:rPr lang="et-EE" smtClean="0"/>
              <a:t>11.10.2016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A9CE3-0ABC-473F-8EE4-58C4D60F2529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13136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66E0F-E551-4793-9760-2E4B0503B783}" type="datetimeFigureOut">
              <a:rPr lang="et-EE" smtClean="0"/>
              <a:t>11.10.2016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A9CE3-0ABC-473F-8EE4-58C4D60F2529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776488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66E0F-E551-4793-9760-2E4B0503B783}" type="datetimeFigureOut">
              <a:rPr lang="et-EE" smtClean="0"/>
              <a:t>11.10.2016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A9CE3-0ABC-473F-8EE4-58C4D60F2529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81435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66E0F-E551-4793-9760-2E4B0503B783}" type="datetimeFigureOut">
              <a:rPr lang="et-EE" smtClean="0"/>
              <a:t>11.10.2016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A9CE3-0ABC-473F-8EE4-58C4D60F2529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616680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Multiracial_American" TargetMode="External"/><Relationship Id="rId3" Type="http://schemas.openxmlformats.org/officeDocument/2006/relationships/hyperlink" Target="https://en.wikipedia.org/wiki/African_Americans" TargetMode="External"/><Relationship Id="rId7" Type="http://schemas.openxmlformats.org/officeDocument/2006/relationships/hyperlink" Target="https://en.wikipedia.org/wiki/Race_(U.S._Census)" TargetMode="External"/><Relationship Id="rId2" Type="http://schemas.openxmlformats.org/officeDocument/2006/relationships/hyperlink" Target="https://en.wikipedia.org/wiki/White_American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Pacific_Islander_American" TargetMode="External"/><Relationship Id="rId5" Type="http://schemas.openxmlformats.org/officeDocument/2006/relationships/hyperlink" Target="https://en.wikipedia.org/wiki/Native_Americans_in_the_United_States" TargetMode="External"/><Relationship Id="rId4" Type="http://schemas.openxmlformats.org/officeDocument/2006/relationships/hyperlink" Target="https://en.wikipedia.org/wiki/Asian_American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 smtClean="0"/>
              <a:t>Eetika, kollegiaalsus muutuvas tervishoius </a:t>
            </a:r>
            <a:endParaRPr lang="et-E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t-EE" dirty="0" smtClean="0"/>
              <a:t>Aime Keis</a:t>
            </a:r>
          </a:p>
          <a:p>
            <a:r>
              <a:rPr lang="et-EE" dirty="0" smtClean="0"/>
              <a:t>IVKH ülemarst</a:t>
            </a:r>
          </a:p>
          <a:p>
            <a:r>
              <a:rPr lang="et-EE" dirty="0" smtClean="0"/>
              <a:t>Tartu Ülikool, meditsiini valdkonna õppejõud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3578045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Kultuur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t-EE" dirty="0" smtClean="0"/>
          </a:p>
          <a:p>
            <a:r>
              <a:rPr lang="et-EE" dirty="0" smtClean="0"/>
              <a:t>Isikugruppide eluviisid – käitumine, uskumused, väärtused, sümbolid, mida nad aktsepteerivad ja mis antakse edasi põlvest põlve </a:t>
            </a:r>
          </a:p>
          <a:p>
            <a:pPr marL="0" indent="0">
              <a:buNone/>
            </a:pPr>
            <a:endParaRPr lang="et-EE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060848"/>
            <a:ext cx="3339455" cy="3240360"/>
          </a:xfrm>
        </p:spPr>
      </p:pic>
    </p:spTree>
    <p:extLst>
      <p:ext uri="{BB962C8B-B14F-4D97-AF65-F5344CB8AC3E}">
        <p14:creationId xmlns:p14="http://schemas.microsoft.com/office/powerpoint/2010/main" val="1553008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Multikultuur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t-EE" dirty="0" smtClean="0"/>
          </a:p>
          <a:p>
            <a:pPr marL="0" indent="0">
              <a:buNone/>
            </a:pPr>
            <a:r>
              <a:rPr lang="et-EE" dirty="0" smtClean="0"/>
              <a:t>Tähendab mitme kultuuri ja traditsiooni kooseksisteerimist ühes riigis.</a:t>
            </a:r>
          </a:p>
          <a:p>
            <a:pPr marL="0" indent="0">
              <a:buNone/>
            </a:pPr>
            <a:r>
              <a:rPr lang="et-EE" dirty="0" smtClean="0"/>
              <a:t>Sageli mõiste all vaadeldakse erinevaid etnilisi gruppe.</a:t>
            </a:r>
            <a:endParaRPr lang="et-EE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348880"/>
            <a:ext cx="2880319" cy="3384375"/>
          </a:xfrm>
        </p:spPr>
      </p:pic>
    </p:spTree>
    <p:extLst>
      <p:ext uri="{BB962C8B-B14F-4D97-AF65-F5344CB8AC3E}">
        <p14:creationId xmlns:p14="http://schemas.microsoft.com/office/powerpoint/2010/main" val="30108376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Multikultuursuse 4 kihti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t-EE" dirty="0" smtClean="0"/>
              <a:t>Isikupärasus</a:t>
            </a:r>
          </a:p>
          <a:p>
            <a:r>
              <a:rPr lang="et-EE" dirty="0" smtClean="0"/>
              <a:t>Sisemised väärtushinnangud (sugu, sünnimaa, rahvus, füüsiline võimekus)</a:t>
            </a:r>
          </a:p>
          <a:p>
            <a:r>
              <a:rPr lang="et-EE" dirty="0" smtClean="0"/>
              <a:t>Välimised väärtushinnangud (religioon, seksuaalsed </a:t>
            </a:r>
            <a:r>
              <a:rPr lang="et-EE" dirty="0" err="1" smtClean="0"/>
              <a:t>sättumused</a:t>
            </a:r>
            <a:r>
              <a:rPr lang="et-EE" dirty="0" smtClean="0"/>
              <a:t>, geograafiline asukoht)</a:t>
            </a:r>
          </a:p>
          <a:p>
            <a:r>
              <a:rPr lang="et-EE" dirty="0" smtClean="0"/>
              <a:t>Organisatsiooniline dimensioon (organisatsiooni juhtimine, eriala, tegevuse valdkond)</a:t>
            </a:r>
          </a:p>
        </p:txBody>
      </p:sp>
    </p:spTree>
    <p:extLst>
      <p:ext uri="{BB962C8B-B14F-4D97-AF65-F5344CB8AC3E}">
        <p14:creationId xmlns:p14="http://schemas.microsoft.com/office/powerpoint/2010/main" val="35006718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Rahvaarv rahvuse järgi 2015 </a:t>
            </a:r>
            <a:endParaRPr lang="et-EE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620285" y="1489087"/>
          <a:ext cx="5903430" cy="4748190"/>
        </p:xfrm>
        <a:graphic>
          <a:graphicData uri="http://schemas.openxmlformats.org/drawingml/2006/table">
            <a:tbl>
              <a:tblPr/>
              <a:tblGrid>
                <a:gridCol w="1180686"/>
                <a:gridCol w="1180686"/>
                <a:gridCol w="1180686"/>
                <a:gridCol w="1180686"/>
                <a:gridCol w="1180686"/>
              </a:tblGrid>
              <a:tr h="262375">
                <a:tc>
                  <a:txBody>
                    <a:bodyPr/>
                    <a:lstStyle/>
                    <a:p>
                      <a:endParaRPr lang="et-EE" sz="1300"/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2012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2013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2014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2015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9156">
                <a:tc>
                  <a:txBody>
                    <a:bodyPr/>
                    <a:lstStyle/>
                    <a:p>
                      <a:r>
                        <a:rPr lang="et-EE" sz="1300"/>
                        <a:t>Rahvused kokku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1 325 217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1 320 174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1 315 819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1 313 271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2375">
                <a:tc>
                  <a:txBody>
                    <a:bodyPr/>
                    <a:lstStyle/>
                    <a:p>
                      <a:r>
                        <a:rPr lang="et-EE" sz="1300"/>
                        <a:t>Eestlased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917 075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913 262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909 307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907 937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2375">
                <a:tc>
                  <a:txBody>
                    <a:bodyPr/>
                    <a:lstStyle/>
                    <a:p>
                      <a:r>
                        <a:rPr lang="et-EE" sz="1300"/>
                        <a:t>Venelased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335 268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333 929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332 816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330 258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2375">
                <a:tc>
                  <a:txBody>
                    <a:bodyPr/>
                    <a:lstStyle/>
                    <a:p>
                      <a:r>
                        <a:rPr lang="et-EE" sz="1300"/>
                        <a:t>Muud rahvused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66 732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66 076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65 556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64 232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2375">
                <a:tc>
                  <a:txBody>
                    <a:bodyPr/>
                    <a:lstStyle/>
                    <a:p>
                      <a:r>
                        <a:rPr lang="et-EE" sz="1300"/>
                        <a:t>..ukrainlased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23 285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23 113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22 994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22 562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9156">
                <a:tc>
                  <a:txBody>
                    <a:bodyPr/>
                    <a:lstStyle/>
                    <a:p>
                      <a:r>
                        <a:rPr lang="et-EE" sz="1300"/>
                        <a:t>..valgevenelased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12 956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12 763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12 575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12 215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2375">
                <a:tc>
                  <a:txBody>
                    <a:bodyPr/>
                    <a:lstStyle/>
                    <a:p>
                      <a:r>
                        <a:rPr lang="et-EE" sz="1300"/>
                        <a:t>..soomlased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8 069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7 838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7 634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7 321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2375">
                <a:tc>
                  <a:txBody>
                    <a:bodyPr/>
                    <a:lstStyle/>
                    <a:p>
                      <a:r>
                        <a:rPr lang="et-EE" sz="1300"/>
                        <a:t>..tatarlased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2 051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2 036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2 024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1 982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2375">
                <a:tc>
                  <a:txBody>
                    <a:bodyPr/>
                    <a:lstStyle/>
                    <a:p>
                      <a:r>
                        <a:rPr lang="et-EE" sz="1300"/>
                        <a:t>..lätlased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1 904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1 892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1 884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1 840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2375">
                <a:tc>
                  <a:txBody>
                    <a:bodyPr/>
                    <a:lstStyle/>
                    <a:p>
                      <a:r>
                        <a:rPr lang="et-EE" sz="1300"/>
                        <a:t>..poolakad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1 738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1 719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1 696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1 643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2375">
                <a:tc>
                  <a:txBody>
                    <a:bodyPr/>
                    <a:lstStyle/>
                    <a:p>
                      <a:r>
                        <a:rPr lang="et-EE" sz="1300"/>
                        <a:t>..juudid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2 109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2 099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2 074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2 042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2375">
                <a:tc>
                  <a:txBody>
                    <a:bodyPr/>
                    <a:lstStyle/>
                    <a:p>
                      <a:r>
                        <a:rPr lang="et-EE" sz="1300"/>
                        <a:t>..leedulased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1 813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1 787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1 767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1 757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2375">
                <a:tc>
                  <a:txBody>
                    <a:bodyPr/>
                    <a:lstStyle/>
                    <a:p>
                      <a:r>
                        <a:rPr lang="et-EE" sz="1300"/>
                        <a:t>..sakslased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1 612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1 600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1 600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1 552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9156">
                <a:tc>
                  <a:txBody>
                    <a:bodyPr/>
                    <a:lstStyle/>
                    <a:p>
                      <a:r>
                        <a:rPr lang="et-EE" sz="1300"/>
                        <a:t>Rahvus teadmata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6 142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6 907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/>
                        <a:t>8 140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300" dirty="0"/>
                        <a:t>10 844</a:t>
                      </a:r>
                    </a:p>
                  </a:txBody>
                  <a:tcPr marL="65594" marR="65594" marT="32797" marB="327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15836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Ameerika Ühendriigid</a:t>
            </a:r>
            <a:endParaRPr lang="et-EE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0919784"/>
              </p:ext>
            </p:extLst>
          </p:nvPr>
        </p:nvGraphicFramePr>
        <p:xfrm>
          <a:off x="457200" y="2125821"/>
          <a:ext cx="8229600" cy="3474720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0">
                <a:tc>
                  <a:txBody>
                    <a:bodyPr/>
                    <a:lstStyle/>
                    <a:p>
                      <a:pPr algn="l"/>
                      <a:endParaRPr lang="et-EE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t-EE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t-EE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t-EE">
                          <a:effectLst/>
                          <a:hlinkClick r:id="rId2" tooltip="White Americans"/>
                        </a:rPr>
                        <a:t>White American</a:t>
                      </a:r>
                      <a:endParaRPr lang="et-EE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>
                          <a:effectLst/>
                        </a:rPr>
                        <a:t>223,553,265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>
                          <a:effectLst/>
                        </a:rPr>
                        <a:t>72.4 %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t-EE">
                          <a:effectLst/>
                          <a:hlinkClick r:id="rId3" tooltip="African Americans"/>
                        </a:rPr>
                        <a:t>Black American</a:t>
                      </a:r>
                      <a:endParaRPr lang="et-EE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>
                          <a:effectLst/>
                        </a:rPr>
                        <a:t>38,929,319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>
                          <a:effectLst/>
                        </a:rPr>
                        <a:t>12.6 %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t-EE">
                          <a:effectLst/>
                          <a:hlinkClick r:id="rId4" tooltip="Asian American"/>
                        </a:rPr>
                        <a:t>Asian American</a:t>
                      </a:r>
                      <a:endParaRPr lang="et-EE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>
                          <a:effectLst/>
                        </a:rPr>
                        <a:t>14,674,252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>
                          <a:effectLst/>
                        </a:rPr>
                        <a:t>4.8 %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>
                          <a:effectLst/>
                          <a:hlinkClick r:id="rId5" tooltip="Native Americans in the United States"/>
                        </a:rPr>
                        <a:t>American Indian or Alaska Native</a:t>
                      </a:r>
                      <a:endParaRPr lang="en-US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>
                          <a:effectLst/>
                        </a:rPr>
                        <a:t>2,932,248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>
                          <a:effectLst/>
                        </a:rPr>
                        <a:t>0.9 %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>
                          <a:effectLst/>
                          <a:hlinkClick r:id="rId6" tooltip="Pacific Islander American"/>
                        </a:rPr>
                        <a:t>Native Hawaiian or other Pacific Islander</a:t>
                      </a:r>
                      <a:endParaRPr lang="en-US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>
                          <a:effectLst/>
                        </a:rPr>
                        <a:t>540,013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>
                          <a:effectLst/>
                        </a:rPr>
                        <a:t>0.2 %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t-EE">
                          <a:effectLst/>
                          <a:hlinkClick r:id="rId7" tooltip="Race (U.S. Census)"/>
                        </a:rPr>
                        <a:t>Some other race</a:t>
                      </a:r>
                      <a:endParaRPr lang="et-EE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>
                          <a:effectLst/>
                        </a:rPr>
                        <a:t>19,107,368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>
                          <a:effectLst/>
                        </a:rPr>
                        <a:t>6.2 %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t-EE">
                          <a:effectLst/>
                          <a:hlinkClick r:id="rId8" tooltip="Multiracial American"/>
                        </a:rPr>
                        <a:t>Two or more races</a:t>
                      </a:r>
                      <a:endParaRPr lang="et-EE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>
                          <a:effectLst/>
                        </a:rPr>
                        <a:t>9,009,073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>
                          <a:effectLst/>
                        </a:rPr>
                        <a:t>2.9 %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8677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Eesti kultuurilised eripärad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t-EE" dirty="0" smtClean="0"/>
          </a:p>
          <a:p>
            <a:r>
              <a:rPr lang="et-EE" dirty="0" smtClean="0"/>
              <a:t>Lääne kultuur ehk kristlik kultuur.</a:t>
            </a:r>
          </a:p>
          <a:p>
            <a:r>
              <a:rPr lang="et-EE" dirty="0" smtClean="0"/>
              <a:t>Moraalsed väärtused ühiskonnas on pärit kristlikust religioonist.</a:t>
            </a:r>
          </a:p>
          <a:p>
            <a:r>
              <a:rPr lang="et-EE" dirty="0" smtClean="0"/>
              <a:t>Esimene kirjapandud moraalinormide kogumik – Vana Testamendi Kümme käsku.</a:t>
            </a:r>
          </a:p>
          <a:p>
            <a:r>
              <a:rPr lang="et-EE" dirty="0" smtClean="0"/>
              <a:t>Jaguneb katoliiklikuks ja ortodoksseks kultuuriks – Eesti on juba praegu multikultuurne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7248340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Religioossed eripärad 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Kristlik kultuur -  </a:t>
            </a:r>
          </a:p>
          <a:p>
            <a:r>
              <a:rPr lang="et-EE" dirty="0" smtClean="0"/>
              <a:t>Katoliiklik – Viies käsk „Sa ei tohi tappa“</a:t>
            </a:r>
          </a:p>
          <a:p>
            <a:pPr marL="0" indent="0">
              <a:buNone/>
            </a:pPr>
            <a:r>
              <a:rPr lang="et-EE" dirty="0" smtClean="0"/>
              <a:t>   Kiriku arvates on abort tapmine ja peab olema     	keelatud.</a:t>
            </a:r>
          </a:p>
          <a:p>
            <a:r>
              <a:rPr lang="et-EE" dirty="0" smtClean="0"/>
              <a:t>Jehoova tunnistajad – keelatud vereülekande tegemine </a:t>
            </a:r>
          </a:p>
          <a:p>
            <a:r>
              <a:rPr lang="et-EE" dirty="0" smtClean="0"/>
              <a:t>Evangeelne protestantlik liikumine – ei tohi kasutada rasestumisvastaseid vahendeid.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1731525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sz="3600" dirty="0" smtClean="0">
                <a:effectLst/>
              </a:rPr>
              <a:t>Peamised varjupaigataotlejate päritoluriigid Eestis (1997-2014) </a:t>
            </a:r>
            <a:br>
              <a:rPr lang="et-EE" sz="3600" dirty="0" smtClean="0">
                <a:effectLst/>
              </a:rPr>
            </a:br>
            <a:endParaRPr lang="et-EE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t-EE" dirty="0" smtClean="0"/>
              <a:t>Venemaa</a:t>
            </a:r>
          </a:p>
          <a:p>
            <a:r>
              <a:rPr lang="et-EE" dirty="0" smtClean="0"/>
              <a:t>Gruusia</a:t>
            </a:r>
          </a:p>
          <a:p>
            <a:r>
              <a:rPr lang="et-EE" dirty="0" smtClean="0"/>
              <a:t>Ukraina</a:t>
            </a:r>
          </a:p>
          <a:p>
            <a:r>
              <a:rPr lang="et-EE" dirty="0" smtClean="0"/>
              <a:t>Süüria - moslemid</a:t>
            </a:r>
          </a:p>
          <a:p>
            <a:r>
              <a:rPr lang="et-EE" dirty="0" smtClean="0"/>
              <a:t>Afganistan - moslemid</a:t>
            </a:r>
          </a:p>
          <a:p>
            <a:r>
              <a:rPr lang="et-EE" dirty="0" smtClean="0"/>
              <a:t>Vietnam – rahvuslik religioon, vähemal määral budism</a:t>
            </a:r>
          </a:p>
          <a:p>
            <a:r>
              <a:rPr lang="et-EE" dirty="0" smtClean="0"/>
              <a:t>Sudaan - moslemid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2730874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Multikultuursus tervishoius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t-EE" dirty="0" smtClean="0"/>
          </a:p>
          <a:p>
            <a:r>
              <a:rPr lang="et-EE" dirty="0" smtClean="0"/>
              <a:t>Muutused demograafilises struktuuris tähendavad muutusi ka tervishoiuteenuse osutamises. Patsient-meediku suhe on võtmesõna kvaliteetses tervishoiuteenuses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1033691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 smtClean="0"/>
              <a:t>Kaasaegsed arst-patsiendi suhte alused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t-EE" dirty="0" smtClean="0"/>
              <a:t>Lääneriikides</a:t>
            </a:r>
          </a:p>
          <a:p>
            <a:pPr marL="0" indent="0">
              <a:buNone/>
            </a:pPr>
            <a:r>
              <a:rPr lang="et-EE" dirty="0" smtClean="0"/>
              <a:t>Patsiendil on õigus otsustada oma ravi üle ja ka oma tervise üle.</a:t>
            </a:r>
          </a:p>
          <a:p>
            <a:pPr marL="0" indent="0">
              <a:buNone/>
            </a:pPr>
            <a:r>
              <a:rPr lang="et-EE" dirty="0" smtClean="0"/>
              <a:t>Patsiendilt tuleb tervishoiuteenuse osutamiseks</a:t>
            </a:r>
          </a:p>
          <a:p>
            <a:pPr marL="0" indent="0">
              <a:buNone/>
            </a:pPr>
            <a:r>
              <a:rPr lang="et-EE" dirty="0" smtClean="0"/>
              <a:t>Saada nõusolek.</a:t>
            </a:r>
          </a:p>
          <a:p>
            <a:pPr marL="0" indent="0">
              <a:buNone/>
            </a:pPr>
            <a:r>
              <a:rPr lang="et-EE" dirty="0" smtClean="0"/>
              <a:t>Kaasaegne meditsiin on probleeme lahendav meditsiin ja ennakkaitseline meditsiin.</a:t>
            </a:r>
          </a:p>
          <a:p>
            <a:pPr marL="0" indent="0">
              <a:buNone/>
            </a:pPr>
            <a:r>
              <a:rPr lang="et-EE" dirty="0" smtClean="0"/>
              <a:t>Meediku roll ei ole kellegi üle kohut mõista ega patsiente </a:t>
            </a:r>
            <a:r>
              <a:rPr lang="et-EE" dirty="0" err="1" smtClean="0"/>
              <a:t>sildistada</a:t>
            </a:r>
            <a:r>
              <a:rPr lang="et-EE" dirty="0" smtClean="0"/>
              <a:t>.</a:t>
            </a:r>
          </a:p>
          <a:p>
            <a:pPr marL="0" indent="0">
              <a:buNone/>
            </a:pPr>
            <a:endParaRPr lang="et-EE" dirty="0" smtClean="0"/>
          </a:p>
          <a:p>
            <a:pPr marL="0" indent="0">
              <a:buNone/>
            </a:pP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361959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err="1" smtClean="0"/>
              <a:t>Namaste</a:t>
            </a:r>
            <a:endParaRPr lang="et-EE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204864"/>
            <a:ext cx="4752528" cy="2736304"/>
          </a:xfrm>
        </p:spPr>
      </p:pic>
    </p:spTree>
    <p:extLst>
      <p:ext uri="{BB962C8B-B14F-4D97-AF65-F5344CB8AC3E}">
        <p14:creationId xmlns:p14="http://schemas.microsoft.com/office/powerpoint/2010/main" val="266312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sz="3600" dirty="0" err="1" smtClean="0"/>
              <a:t>Sildistamine</a:t>
            </a:r>
            <a:r>
              <a:rPr lang="et-EE" sz="3600" dirty="0" smtClean="0"/>
              <a:t> ehk </a:t>
            </a:r>
            <a:r>
              <a:rPr lang="et-EE" sz="3600" dirty="0" err="1" smtClean="0"/>
              <a:t>stigmatiseerimine</a:t>
            </a:r>
            <a:endParaRPr lang="et-EE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 dirty="0" smtClean="0"/>
          </a:p>
          <a:p>
            <a:r>
              <a:rPr lang="et-EE" dirty="0" smtClean="0"/>
              <a:t>Märgistamine, naeruväristamine, häbimärgistamine.</a:t>
            </a:r>
          </a:p>
          <a:p>
            <a:r>
              <a:rPr lang="et-EE" dirty="0" smtClean="0"/>
              <a:t>Eesti riigis kõige rohkem </a:t>
            </a:r>
            <a:r>
              <a:rPr lang="et-EE" dirty="0" err="1" smtClean="0"/>
              <a:t>sildistatud</a:t>
            </a:r>
            <a:r>
              <a:rPr lang="et-EE" dirty="0" smtClean="0"/>
              <a:t> grupp on HIV positiivsed</a:t>
            </a:r>
          </a:p>
          <a:p>
            <a:r>
              <a:rPr lang="et-EE" b="1" dirty="0" smtClean="0"/>
              <a:t>Meedik ei mõista patsienti hukka haiguse pärast, mida patsient põeb!</a:t>
            </a:r>
            <a:endParaRPr lang="et-EE" b="1" dirty="0"/>
          </a:p>
        </p:txBody>
      </p:sp>
    </p:spTree>
    <p:extLst>
      <p:ext uri="{BB962C8B-B14F-4D97-AF65-F5344CB8AC3E}">
        <p14:creationId xmlns:p14="http://schemas.microsoft.com/office/powerpoint/2010/main" val="5931121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Patsientide väärtushinnangud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t-EE" dirty="0" smtClean="0"/>
          </a:p>
          <a:p>
            <a:r>
              <a:rPr lang="et-EE" dirty="0" smtClean="0"/>
              <a:t>Õde peab teadma patsientide eelistusi, väärtusi, usulisi veendumusi.</a:t>
            </a:r>
          </a:p>
          <a:p>
            <a:r>
              <a:rPr lang="et-EE" dirty="0" smtClean="0"/>
              <a:t>See on alus kvaliteetse ja usaldusliku tervishoiuteenuse osutamiseks.</a:t>
            </a:r>
          </a:p>
        </p:txBody>
      </p:sp>
    </p:spTree>
    <p:extLst>
      <p:ext uri="{BB962C8B-B14F-4D97-AF65-F5344CB8AC3E}">
        <p14:creationId xmlns:p14="http://schemas.microsoft.com/office/powerpoint/2010/main" val="11645664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 smtClean="0"/>
              <a:t>Professionaalne kultuuriline kompetents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t-EE" dirty="0" smtClean="0"/>
          </a:p>
          <a:p>
            <a:r>
              <a:rPr lang="et-EE" dirty="0" smtClean="0"/>
              <a:t>Teadlikkus  kultuurilisest eripäradest.</a:t>
            </a:r>
          </a:p>
          <a:p>
            <a:r>
              <a:rPr lang="et-EE" dirty="0" smtClean="0"/>
              <a:t>Oskus käituda vastavalt patsiendi kultuurilistele eripäradele.</a:t>
            </a:r>
          </a:p>
          <a:p>
            <a:r>
              <a:rPr lang="et-EE" dirty="0" smtClean="0"/>
              <a:t>Personali isiklikud kogemused.</a:t>
            </a:r>
          </a:p>
          <a:p>
            <a:r>
              <a:rPr lang="et-EE" dirty="0" smtClean="0"/>
              <a:t>Püüe saavutada maksimaalselt teadmisi kultuurilistest eripäradest. </a:t>
            </a:r>
          </a:p>
          <a:p>
            <a:pPr marL="0" indent="0">
              <a:buNone/>
            </a:pP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6471892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 smtClean="0"/>
              <a:t>Professionaalne kultuuriline kompetents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t-EE" dirty="0" smtClean="0"/>
              <a:t>Kasu</a:t>
            </a:r>
          </a:p>
          <a:p>
            <a:r>
              <a:rPr lang="et-EE" dirty="0" smtClean="0"/>
              <a:t>Hoiab ära võimalikud arusaamatused tulenevalt erinevatest kultuuriruumidest</a:t>
            </a:r>
          </a:p>
          <a:p>
            <a:r>
              <a:rPr lang="et-EE" dirty="0" smtClean="0"/>
              <a:t>Aitab paremini mõista patsienti, teda nõustada ja ravida.</a:t>
            </a:r>
          </a:p>
          <a:p>
            <a:r>
              <a:rPr lang="et-EE" dirty="0" smtClean="0"/>
              <a:t>Vähendab ravivea tekkimise võimalust</a:t>
            </a:r>
          </a:p>
          <a:p>
            <a:r>
              <a:rPr lang="et-EE" dirty="0" smtClean="0"/>
              <a:t>Vähendab ravimite kõrvaltoimete tekkimist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7641602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 smtClean="0"/>
              <a:t>Tervishoiuteenuse osutamise juhendid 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400" dirty="0"/>
              <a:t>Guidelines for Health Care Providers Interacting with Muslim Patients and their </a:t>
            </a:r>
            <a:r>
              <a:rPr lang="en-US" sz="2400" dirty="0" smtClean="0"/>
              <a:t>Families</a:t>
            </a:r>
            <a:r>
              <a:rPr lang="et-EE" sz="2400" dirty="0" smtClean="0"/>
              <a:t>. </a:t>
            </a:r>
          </a:p>
          <a:p>
            <a:pPr marL="0" indent="0">
              <a:buNone/>
            </a:pPr>
            <a:endParaRPr lang="et-EE" sz="2400" dirty="0" smtClean="0"/>
          </a:p>
          <a:p>
            <a:r>
              <a:rPr lang="et-EE" sz="2400" dirty="0" smtClean="0"/>
              <a:t>Raseduse katkestamine on lubatud ainult juhul kui on ohtlik naise tervisele.</a:t>
            </a:r>
          </a:p>
          <a:p>
            <a:r>
              <a:rPr lang="et-EE" sz="2400" dirty="0" smtClean="0"/>
              <a:t>Haigus pole karistus ning surm on elu jätkumise järgmine vorm.</a:t>
            </a:r>
          </a:p>
          <a:p>
            <a:r>
              <a:rPr lang="et-EE" sz="2400" dirty="0" smtClean="0"/>
              <a:t>Vereülekanne on lubatud</a:t>
            </a:r>
          </a:p>
          <a:p>
            <a:r>
              <a:rPr lang="et-EE" sz="2400" dirty="0" smtClean="0"/>
              <a:t>Organite siirdamine on lubatud mõningate piirangutega.</a:t>
            </a:r>
          </a:p>
          <a:p>
            <a:r>
              <a:rPr lang="et-EE" sz="2400" dirty="0" smtClean="0"/>
              <a:t>Eutanaasia ja arsti poolt assisteeritud enesetapp on keelatud</a:t>
            </a:r>
          </a:p>
          <a:p>
            <a:r>
              <a:rPr lang="et-EE" sz="2400" dirty="0" smtClean="0"/>
              <a:t>Surnukeha lahkamine pole lubatud</a:t>
            </a:r>
          </a:p>
          <a:p>
            <a:r>
              <a:rPr lang="et-EE" sz="2400" dirty="0" smtClean="0"/>
              <a:t>Elushoidvate aparaatide kasutamine ei ole soositud.</a:t>
            </a:r>
          </a:p>
          <a:p>
            <a:endParaRPr lang="et-EE" sz="2400" dirty="0" smtClean="0"/>
          </a:p>
          <a:p>
            <a:pPr marL="0" indent="0">
              <a:buNone/>
            </a:pPr>
            <a:endParaRPr lang="et-EE" sz="2400" dirty="0"/>
          </a:p>
          <a:p>
            <a:pPr marL="0" indent="0">
              <a:buNone/>
            </a:pPr>
            <a:r>
              <a:rPr lang="et-EE" sz="2400" i="1" dirty="0" smtClean="0"/>
              <a:t>http</a:t>
            </a:r>
            <a:r>
              <a:rPr lang="et-EE" sz="2400" i="1" dirty="0"/>
              <a:t>://www.ispi-usa.org/guidelines.htm</a:t>
            </a:r>
          </a:p>
          <a:p>
            <a:endParaRPr lang="et-EE" sz="2400" dirty="0" smtClean="0"/>
          </a:p>
          <a:p>
            <a:endParaRPr lang="et-EE" sz="2400" dirty="0"/>
          </a:p>
        </p:txBody>
      </p:sp>
    </p:spTree>
    <p:extLst>
      <p:ext uri="{BB962C8B-B14F-4D97-AF65-F5344CB8AC3E}">
        <p14:creationId xmlns:p14="http://schemas.microsoft.com/office/powerpoint/2010/main" val="26782107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/>
              <a:t>Tervishoiuteenuse osutamise juhendid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400" dirty="0"/>
              <a:t>Guidelines for Health Care Providers Interacting with Muslim Patients and their Families</a:t>
            </a:r>
            <a:r>
              <a:rPr lang="et-EE" sz="2400" dirty="0"/>
              <a:t>. </a:t>
            </a:r>
            <a:endParaRPr lang="et-EE" sz="2400" dirty="0" smtClean="0"/>
          </a:p>
          <a:p>
            <a:r>
              <a:rPr lang="et-EE" sz="2400" dirty="0" smtClean="0"/>
              <a:t>Arvestada patsiendi ja tema perekonna soovidega</a:t>
            </a:r>
          </a:p>
          <a:p>
            <a:r>
              <a:rPr lang="et-EE" sz="2400" dirty="0" smtClean="0"/>
              <a:t>Privaatsuses respekteerimine, palatisse sisemisel uksele koputamine.</a:t>
            </a:r>
          </a:p>
          <a:p>
            <a:r>
              <a:rPr lang="et-EE" sz="2400" dirty="0" smtClean="0"/>
              <a:t>Patsienti ei tohi puudutada temaga vestlemise ajal.</a:t>
            </a:r>
          </a:p>
          <a:p>
            <a:r>
              <a:rPr lang="et-EE" sz="2400" dirty="0" smtClean="0"/>
              <a:t>Piiratud silmside</a:t>
            </a:r>
          </a:p>
          <a:p>
            <a:r>
              <a:rPr lang="et-EE" sz="2400" dirty="0" smtClean="0"/>
              <a:t>Naised võivad soovida, et keha oleks pidevalt kaetud. </a:t>
            </a:r>
          </a:p>
          <a:p>
            <a:r>
              <a:rPr lang="et-EE" sz="2400" dirty="0" smtClean="0"/>
              <a:t>Tervishoiuteenuse osutaja peab olema patsiendiga samast soost.</a:t>
            </a:r>
          </a:p>
          <a:p>
            <a:r>
              <a:rPr lang="et-EE" sz="2400" dirty="0" smtClean="0"/>
              <a:t>Meesarst saab vaadata naispatsienti läbi naise abikaasa juuresolekul.</a:t>
            </a:r>
          </a:p>
          <a:p>
            <a:r>
              <a:rPr lang="et-EE" sz="2400" dirty="0" smtClean="0"/>
              <a:t>Respekteerida et perekond külastab haiget patsienti võimalikult sageli.</a:t>
            </a:r>
          </a:p>
          <a:p>
            <a:pPr marL="0" indent="0">
              <a:buNone/>
            </a:pPr>
            <a:r>
              <a:rPr lang="et-EE" sz="1900" i="1" dirty="0" smtClean="0"/>
              <a:t>                                                                           http</a:t>
            </a:r>
            <a:r>
              <a:rPr lang="et-EE" sz="1900" i="1" dirty="0"/>
              <a:t>://www.ispi-usa.org/guidelines.htm</a:t>
            </a:r>
          </a:p>
          <a:p>
            <a:pPr marL="0" indent="0">
              <a:buNone/>
            </a:pPr>
            <a:endParaRPr lang="et-EE" sz="2400" dirty="0" smtClean="0"/>
          </a:p>
          <a:p>
            <a:pPr marL="0" indent="0">
              <a:buNone/>
            </a:pPr>
            <a:endParaRPr lang="et-EE" sz="2400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6100664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sz="3600" dirty="0" smtClean="0"/>
              <a:t>Budism ja tervishoiuteenuse osutamine</a:t>
            </a:r>
            <a:endParaRPr lang="et-EE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t-EE" dirty="0" err="1" smtClean="0"/>
              <a:t>Vegetariaanlus</a:t>
            </a:r>
            <a:endParaRPr lang="et-EE" dirty="0" smtClean="0"/>
          </a:p>
          <a:p>
            <a:r>
              <a:rPr lang="et-EE" dirty="0" smtClean="0"/>
              <a:t>Meditatsioon</a:t>
            </a:r>
          </a:p>
          <a:p>
            <a:r>
              <a:rPr lang="et-EE" dirty="0" smtClean="0"/>
              <a:t>Soolise häbelikkuse printsiibid – soovitav kui tervishoiuteenuse osutaja on samast soost patsiendiga</a:t>
            </a:r>
          </a:p>
          <a:p>
            <a:r>
              <a:rPr lang="et-EE" dirty="0" smtClean="0"/>
              <a:t>Võivad keelduda valuvaigistavatest ravimitest</a:t>
            </a:r>
          </a:p>
          <a:p>
            <a:r>
              <a:rPr lang="et-EE" dirty="0" smtClean="0"/>
              <a:t>Patsiendi surma korral võivad sugulased soovida surnukehale ligipääsu mitme tunni vältel</a:t>
            </a:r>
          </a:p>
          <a:p>
            <a:pPr marL="0" indent="0">
              <a:buNone/>
            </a:pPr>
            <a:r>
              <a:rPr lang="et-EE" sz="1900" dirty="0"/>
              <a:t>http://www.uphs.upenn.edu/pastoral/resed/diversity_points.html</a:t>
            </a:r>
          </a:p>
        </p:txBody>
      </p:sp>
    </p:spTree>
    <p:extLst>
      <p:ext uri="{BB962C8B-B14F-4D97-AF65-F5344CB8AC3E}">
        <p14:creationId xmlns:p14="http://schemas.microsoft.com/office/powerpoint/2010/main" val="39897011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 smtClean="0"/>
              <a:t>Ravimite toime erinevatel rassidel</a:t>
            </a:r>
            <a:r>
              <a:rPr lang="et-EE" dirty="0"/>
              <a:t/>
            </a:r>
            <a:br>
              <a:rPr lang="et-EE" dirty="0"/>
            </a:br>
            <a:r>
              <a:rPr lang="en-US" dirty="0"/>
              <a:t> </a:t>
            </a:r>
            <a:endParaRPr lang="et-EE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The Role of Ethnicity in Variability in Response to Drugs: Focus on Clinical Pharmacology Studies </a:t>
            </a:r>
            <a:endParaRPr lang="et-EE" sz="2400" dirty="0" smtClean="0"/>
          </a:p>
          <a:p>
            <a:pPr marL="0" indent="0">
              <a:buNone/>
            </a:pPr>
            <a:r>
              <a:rPr lang="et-EE" sz="2400" dirty="0" err="1" smtClean="0"/>
              <a:t>Warfarin</a:t>
            </a:r>
            <a:endParaRPr lang="et-EE" sz="2400" dirty="0" smtClean="0"/>
          </a:p>
          <a:p>
            <a:r>
              <a:rPr lang="et-EE" sz="2400" dirty="0" smtClean="0"/>
              <a:t>Afroameeriklased vajavad suuremat doosi</a:t>
            </a:r>
          </a:p>
          <a:p>
            <a:r>
              <a:rPr lang="et-EE" sz="2400" dirty="0" smtClean="0"/>
              <a:t>Aasia päritolu patsiendid vajavad väiksemat doosi võrreldes europiidse päritolu patsientidega</a:t>
            </a:r>
          </a:p>
          <a:p>
            <a:pPr marL="0" indent="0">
              <a:buNone/>
            </a:pPr>
            <a:r>
              <a:rPr lang="et-EE" sz="2400" dirty="0" err="1" smtClean="0"/>
              <a:t>Carbamazepine</a:t>
            </a:r>
            <a:endParaRPr lang="et-EE" sz="2400" dirty="0" smtClean="0"/>
          </a:p>
          <a:p>
            <a:r>
              <a:rPr lang="et-EE" sz="2400" dirty="0" smtClean="0"/>
              <a:t>Kirjeldatud  Hiina populatsioonis </a:t>
            </a:r>
            <a:r>
              <a:rPr lang="et-EE" sz="2400" dirty="0" err="1" smtClean="0"/>
              <a:t>Stevens</a:t>
            </a:r>
            <a:r>
              <a:rPr lang="et-EE" sz="2400" dirty="0" smtClean="0"/>
              <a:t> – </a:t>
            </a:r>
            <a:r>
              <a:rPr lang="et-EE" sz="2400" dirty="0" err="1" smtClean="0"/>
              <a:t>Jonsoni</a:t>
            </a:r>
            <a:r>
              <a:rPr lang="et-EE" sz="2400" dirty="0" smtClean="0"/>
              <a:t> sündroomi (toksiline epidermise nekroos) tekkimine ravimist – võrreldes europiidse rassiga. </a:t>
            </a:r>
            <a:endParaRPr lang="et-EE" sz="2400" dirty="0"/>
          </a:p>
        </p:txBody>
      </p:sp>
    </p:spTree>
    <p:extLst>
      <p:ext uri="{BB962C8B-B14F-4D97-AF65-F5344CB8AC3E}">
        <p14:creationId xmlns:p14="http://schemas.microsoft.com/office/powerpoint/2010/main" val="12007646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Tänan tähelepanu eest.</a:t>
            </a:r>
            <a:endParaRPr lang="et-EE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62" y="1600200"/>
            <a:ext cx="6984275" cy="4525963"/>
          </a:xfrm>
        </p:spPr>
      </p:pic>
    </p:spTree>
    <p:extLst>
      <p:ext uri="{BB962C8B-B14F-4D97-AF65-F5344CB8AC3E}">
        <p14:creationId xmlns:p14="http://schemas.microsoft.com/office/powerpoint/2010/main" val="4147083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Tervitus Prantsusmaal</a:t>
            </a:r>
            <a:endParaRPr lang="et-EE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70881"/>
            <a:ext cx="8229600" cy="3784600"/>
          </a:xfrm>
        </p:spPr>
      </p:pic>
    </p:spTree>
    <p:extLst>
      <p:ext uri="{BB962C8B-B14F-4D97-AF65-F5344CB8AC3E}">
        <p14:creationId xmlns:p14="http://schemas.microsoft.com/office/powerpoint/2010/main" val="3027083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Jumalaema Kaasani ikoon</a:t>
            </a:r>
            <a:endParaRPr lang="et-EE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375" y="1720056"/>
            <a:ext cx="3905250" cy="4286250"/>
          </a:xfrm>
        </p:spPr>
      </p:pic>
    </p:spTree>
    <p:extLst>
      <p:ext uri="{BB962C8B-B14F-4D97-AF65-F5344CB8AC3E}">
        <p14:creationId xmlns:p14="http://schemas.microsoft.com/office/powerpoint/2010/main" val="1169704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Käepigistus haiglas</a:t>
            </a:r>
            <a:endParaRPr lang="et-EE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33" y="1600200"/>
            <a:ext cx="8175933" cy="4525963"/>
          </a:xfrm>
        </p:spPr>
      </p:pic>
    </p:spTree>
    <p:extLst>
      <p:ext uri="{BB962C8B-B14F-4D97-AF65-F5344CB8AC3E}">
        <p14:creationId xmlns:p14="http://schemas.microsoft.com/office/powerpoint/2010/main" val="1563267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Eetika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t-EE" sz="2000" dirty="0">
                <a:latin typeface="Times New Roman" pitchFamily="18" charset="0"/>
                <a:cs typeface="Times New Roman" pitchFamily="18" charset="0"/>
              </a:rPr>
              <a:t>Kui öeldakse, et mõni inimene või tegu on eetiline või ebaeetiline, siis antakse sellele inimesele või teole hinnang: seda kas kiidetakse või laidetakse. </a:t>
            </a:r>
            <a:r>
              <a:rPr lang="et-EE" sz="2000" dirty="0" smtClean="0">
                <a:latin typeface="Times New Roman" pitchFamily="18" charset="0"/>
                <a:cs typeface="Times New Roman" pitchFamily="18" charset="0"/>
              </a:rPr>
              <a:t>See tähendab</a:t>
            </a:r>
            <a:r>
              <a:rPr lang="et-EE" sz="2000" dirty="0">
                <a:latin typeface="Times New Roman" pitchFamily="18" charset="0"/>
                <a:cs typeface="Times New Roman" pitchFamily="18" charset="0"/>
              </a:rPr>
              <a:t>, et eetilised või moraalialased väited on ettekirjutavad ehk normatiivsed</a:t>
            </a:r>
            <a:r>
              <a:rPr lang="et-EE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t-EE" sz="2000" dirty="0">
                <a:latin typeface="Times New Roman" pitchFamily="18" charset="0"/>
                <a:cs typeface="Times New Roman" pitchFamily="18" charset="0"/>
              </a:rPr>
              <a:t>Kutse-eetika on üks praktilise eetika harusid. Kui osa neist harudest käsitlevad mõne laiema valdkonna eetikat tervikuna (näiteks meditsiinieetika), siis kutse-eetika piirdub kindla elukutse eetikaga (näiteks arstieetika ja õe-eetika). Kutse-eetika on eriti omane klassikalistele või traditsioonilistele professioonidele, milleks peetakse meditsiini, õiguse, kiriku ja armeega seotud kutseid. Kuid professioonide nimekiri, mida kutse-eetika hõlmab, on tänapäeval muidugi pikem</a:t>
            </a:r>
            <a:r>
              <a:rPr lang="et-EE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4827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Kollegiaalsus 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b="1" dirty="0" err="1"/>
              <a:t>kollegi`aal</a:t>
            </a:r>
            <a:r>
              <a:rPr lang="et-EE" b="1" dirty="0"/>
              <a:t>+</a:t>
            </a:r>
            <a:r>
              <a:rPr lang="et-EE" dirty="0"/>
              <a:t>, </a:t>
            </a:r>
            <a:r>
              <a:rPr lang="et-EE" b="1" dirty="0" err="1"/>
              <a:t>kollegi`aalne</a:t>
            </a:r>
            <a:r>
              <a:rPr lang="et-EE" dirty="0"/>
              <a:t> &lt;2: -</a:t>
            </a:r>
            <a:r>
              <a:rPr lang="et-EE" dirty="0" err="1"/>
              <a:t>`aalse</a:t>
            </a:r>
            <a:r>
              <a:rPr lang="et-EE" dirty="0"/>
              <a:t>&gt; mitmeisikuline, mitmekesi tehtav; ametivennalik, </a:t>
            </a:r>
            <a:r>
              <a:rPr lang="et-EE" dirty="0" smtClean="0"/>
              <a:t>kolleegilik</a:t>
            </a:r>
          </a:p>
          <a:p>
            <a:endParaRPr lang="et-EE" dirty="0"/>
          </a:p>
          <a:p>
            <a:r>
              <a:rPr lang="et-EE" dirty="0" smtClean="0"/>
              <a:t>Allikas Eesti õigekeelsussõnaraamat.</a:t>
            </a:r>
          </a:p>
          <a:p>
            <a:r>
              <a:rPr lang="et-EE" dirty="0"/>
              <a:t>http://eki.ee/dict/qs/index.cgi?Q=kollegiaalsus</a:t>
            </a:r>
          </a:p>
        </p:txBody>
      </p:sp>
    </p:spTree>
    <p:extLst>
      <p:ext uri="{BB962C8B-B14F-4D97-AF65-F5344CB8AC3E}">
        <p14:creationId xmlns:p14="http://schemas.microsoft.com/office/powerpoint/2010/main" val="1244090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Eesti Õdede eetika koodeks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t-EE" dirty="0" smtClean="0">
                <a:latin typeface="Times New Roman" pitchFamily="18" charset="0"/>
                <a:cs typeface="Times New Roman" pitchFamily="18" charset="0"/>
              </a:rPr>
              <a:t>ÕED JA ELANIKKOND</a:t>
            </a:r>
          </a:p>
          <a:p>
            <a:pPr marL="0" indent="0">
              <a:buNone/>
            </a:pPr>
            <a:endParaRPr lang="et-EE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fi-FI" dirty="0" smtClean="0">
                <a:latin typeface="Times New Roman" pitchFamily="18" charset="0"/>
                <a:cs typeface="Times New Roman" pitchFamily="18" charset="0"/>
              </a:rPr>
              <a:t>Õe esmane kutsealane kohustus on anda õendusabi inimestele,</a:t>
            </a:r>
            <a:r>
              <a:rPr lang="et-EE" dirty="0" smtClean="0">
                <a:latin typeface="Times New Roman" pitchFamily="18" charset="0"/>
                <a:cs typeface="Times New Roman" pitchFamily="18" charset="0"/>
              </a:rPr>
              <a:t> kes seda vajavad.</a:t>
            </a:r>
          </a:p>
          <a:p>
            <a:pPr>
              <a:buFont typeface="Wingdings" pitchFamily="2" charset="2"/>
              <a:buChar char="§"/>
            </a:pPr>
            <a:r>
              <a:rPr lang="fi-FI" dirty="0">
                <a:latin typeface="Times New Roman" pitchFamily="18" charset="0"/>
                <a:cs typeface="Times New Roman" pitchFamily="18" charset="0"/>
              </a:rPr>
              <a:t>Õde tagab õendusabi osutamiseks keskkonna, kus </a:t>
            </a:r>
            <a:r>
              <a:rPr lang="fi-FI" dirty="0" smtClean="0">
                <a:latin typeface="Times New Roman" pitchFamily="18" charset="0"/>
                <a:cs typeface="Times New Roman" pitchFamily="18" charset="0"/>
              </a:rPr>
              <a:t>austatakse</a:t>
            </a:r>
            <a:r>
              <a:rPr lang="et-E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i-FI" dirty="0" smtClean="0">
                <a:latin typeface="Times New Roman" pitchFamily="18" charset="0"/>
                <a:cs typeface="Times New Roman" pitchFamily="18" charset="0"/>
              </a:rPr>
              <a:t>üksikisiku</a:t>
            </a:r>
            <a:r>
              <a:rPr lang="fi-FI" dirty="0">
                <a:latin typeface="Times New Roman" pitchFamily="18" charset="0"/>
                <a:cs typeface="Times New Roman" pitchFamily="18" charset="0"/>
              </a:rPr>
              <a:t>, pere ja elanikkonna inimõigusi, väärtusi, tavasid </a:t>
            </a:r>
            <a:r>
              <a:rPr lang="fi-FI" dirty="0" smtClean="0"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t-EE" dirty="0" smtClean="0">
                <a:latin typeface="Times New Roman" pitchFamily="18" charset="0"/>
                <a:cs typeface="Times New Roman" pitchFamily="18" charset="0"/>
              </a:rPr>
              <a:t> religioosseid </a:t>
            </a:r>
            <a:r>
              <a:rPr lang="et-EE" dirty="0">
                <a:latin typeface="Times New Roman" pitchFamily="18" charset="0"/>
                <a:cs typeface="Times New Roman" pitchFamily="18" charset="0"/>
              </a:rPr>
              <a:t>tõekspidamisi.</a:t>
            </a:r>
            <a:endParaRPr lang="fi-FI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0649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Eesti Õdede eetika koodeks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Õde teeb koostööd nii </a:t>
            </a:r>
            <a:r>
              <a:rPr lang="et-EE" dirty="0" err="1"/>
              <a:t>õendus-</a:t>
            </a:r>
            <a:r>
              <a:rPr lang="et-EE" dirty="0"/>
              <a:t> kui ka teiste kutsealade töötajatega.</a:t>
            </a:r>
          </a:p>
          <a:p>
            <a:r>
              <a:rPr lang="fi-FI" dirty="0"/>
              <a:t>Õde astub asjakohaseid samme üksikisikute, perede ja </a:t>
            </a:r>
            <a:r>
              <a:rPr lang="fi-FI" dirty="0" smtClean="0"/>
              <a:t>elanikkonna</a:t>
            </a:r>
            <a:r>
              <a:rPr lang="et-EE" dirty="0" smtClean="0"/>
              <a:t> </a:t>
            </a:r>
            <a:r>
              <a:rPr lang="fi-FI" dirty="0" smtClean="0"/>
              <a:t>kaitseks</a:t>
            </a:r>
            <a:r>
              <a:rPr lang="fi-FI" dirty="0"/>
              <a:t>, kui nende tervist ohustab kaastöötaja või muu isik.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4616318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</TotalTime>
  <Words>919</Words>
  <Application>Microsoft Office PowerPoint</Application>
  <PresentationFormat>On-screen Show (4:3)</PresentationFormat>
  <Paragraphs>224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Eetika, kollegiaalsus muutuvas tervishoius </vt:lpstr>
      <vt:lpstr>Namaste</vt:lpstr>
      <vt:lpstr>Tervitus Prantsusmaal</vt:lpstr>
      <vt:lpstr>Jumalaema Kaasani ikoon</vt:lpstr>
      <vt:lpstr>Käepigistus haiglas</vt:lpstr>
      <vt:lpstr>Eetika</vt:lpstr>
      <vt:lpstr>Kollegiaalsus </vt:lpstr>
      <vt:lpstr>Eesti Õdede eetika koodeks</vt:lpstr>
      <vt:lpstr>Eesti Õdede eetika koodeks</vt:lpstr>
      <vt:lpstr>Kultuur</vt:lpstr>
      <vt:lpstr>Multikultuur</vt:lpstr>
      <vt:lpstr>Multikultuursuse 4 kihti</vt:lpstr>
      <vt:lpstr>Rahvaarv rahvuse järgi 2015 </vt:lpstr>
      <vt:lpstr>Ameerika Ühendriigid</vt:lpstr>
      <vt:lpstr>Eesti kultuurilised eripärad</vt:lpstr>
      <vt:lpstr>Religioossed eripärad </vt:lpstr>
      <vt:lpstr>Peamised varjupaigataotlejate päritoluriigid Eestis (1997-2014)  </vt:lpstr>
      <vt:lpstr>Multikultuursus tervishoius</vt:lpstr>
      <vt:lpstr>Kaasaegsed arst-patsiendi suhte alused</vt:lpstr>
      <vt:lpstr>Sildistamine ehk stigmatiseerimine</vt:lpstr>
      <vt:lpstr>Patsientide väärtushinnangud</vt:lpstr>
      <vt:lpstr>Professionaalne kultuuriline kompetents</vt:lpstr>
      <vt:lpstr>Professionaalne kultuuriline kompetents</vt:lpstr>
      <vt:lpstr>Tervishoiuteenuse osutamise juhendid </vt:lpstr>
      <vt:lpstr>Tervishoiuteenuse osutamise juhendid </vt:lpstr>
      <vt:lpstr>Budism ja tervishoiuteenuse osutamine</vt:lpstr>
      <vt:lpstr>Ravimite toime erinevatel rassidel  </vt:lpstr>
      <vt:lpstr>Tänan tähelepanu eest.</vt:lpstr>
    </vt:vector>
  </TitlesOfParts>
  <Company>SA Ida-Viru Keskhaigla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Multikultuursuse probleemid ja võimalused õendusabis</dc:title>
  <dc:creator>Aime Keis - IVKH</dc:creator>
  <cp:lastModifiedBy>Aime Keis - IVKH</cp:lastModifiedBy>
  <cp:revision>42</cp:revision>
  <dcterms:created xsi:type="dcterms:W3CDTF">2016-05-11T08:01:59Z</dcterms:created>
  <dcterms:modified xsi:type="dcterms:W3CDTF">2016-10-11T10:59:33Z</dcterms:modified>
</cp:coreProperties>
</file>