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2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A5667B-B990-4CB3-930A-7E665FAECBF5}" type="datetimeFigureOut">
              <a:rPr lang="et-EE" smtClean="0"/>
              <a:t>12.10.2016</a:t>
            </a:fld>
            <a:endParaRPr lang="et-EE"/>
          </a:p>
        </p:txBody>
      </p:sp>
      <p:sp>
        <p:nvSpPr>
          <p:cNvPr id="4" name="Jaluse kohatäid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5" name="Slaidinumbri kohatä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CBBA6AE-C8E6-488D-8952-D3ECFF0FB12E}" type="slidenum">
              <a:rPr lang="et-EE" smtClean="0"/>
              <a:t>‹#›</a:t>
            </a:fld>
            <a:endParaRPr lang="et-EE"/>
          </a:p>
        </p:txBody>
      </p:sp>
    </p:spTree>
    <p:extLst>
      <p:ext uri="{BB962C8B-B14F-4D97-AF65-F5344CB8AC3E}">
        <p14:creationId xmlns:p14="http://schemas.microsoft.com/office/powerpoint/2010/main" val="28522735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lislaid">
    <p:spTree>
      <p:nvGrpSpPr>
        <p:cNvPr id="1" name=""/>
        <p:cNvGrpSpPr/>
        <p:nvPr/>
      </p:nvGrpSpPr>
      <p:grpSpPr>
        <a:xfrm>
          <a:off x="0" y="0"/>
          <a:ext cx="0" cy="0"/>
          <a:chOff x="0" y="0"/>
          <a:chExt cx="0" cy="0"/>
        </a:xfrm>
      </p:grpSpPr>
      <p:sp>
        <p:nvSpPr>
          <p:cNvPr id="10" name="Täisnurkne kolmnur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Pealkiri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t-EE" smtClean="0"/>
              <a:t>Muutke tiitli laadi</a:t>
            </a:r>
            <a:endParaRPr kumimoji="0" lang="en-US"/>
          </a:p>
        </p:txBody>
      </p:sp>
      <p:sp>
        <p:nvSpPr>
          <p:cNvPr id="17" name="Alapealkiri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t-EE" smtClean="0"/>
              <a:t>Klõpsake laadi muutmiseks</a:t>
            </a:r>
            <a:endParaRPr kumimoji="0" lang="en-US"/>
          </a:p>
        </p:txBody>
      </p:sp>
      <p:grpSp>
        <p:nvGrpSpPr>
          <p:cNvPr id="2" name="Rühm 1"/>
          <p:cNvGrpSpPr/>
          <p:nvPr/>
        </p:nvGrpSpPr>
        <p:grpSpPr>
          <a:xfrm>
            <a:off x="-3765" y="4953000"/>
            <a:ext cx="9147765" cy="1912088"/>
            <a:chOff x="-3765" y="4832896"/>
            <a:chExt cx="9147765" cy="2032192"/>
          </a:xfrm>
        </p:grpSpPr>
        <p:sp>
          <p:nvSpPr>
            <p:cNvPr id="7" name="Vabakuju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Vabakuju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Vabakuju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irgkonnek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Kuupäeva kohatäide 29"/>
          <p:cNvSpPr>
            <a:spLocks noGrp="1"/>
          </p:cNvSpPr>
          <p:nvPr>
            <p:ph type="dt" sz="half" idx="10"/>
          </p:nvPr>
        </p:nvSpPr>
        <p:spPr/>
        <p:txBody>
          <a:bodyPr/>
          <a:lstStyle>
            <a:lvl1pPr>
              <a:defRPr>
                <a:solidFill>
                  <a:srgbClr val="FFFFFF"/>
                </a:solidFill>
              </a:defRPr>
            </a:lvl1pPr>
            <a:extLst/>
          </a:lstStyle>
          <a:p>
            <a:fld id="{044361F6-7AC1-4C66-AF5D-2ADE8481CA01}" type="datetimeFigureOut">
              <a:rPr lang="et-EE" smtClean="0"/>
              <a:t>12.10.2016</a:t>
            </a:fld>
            <a:endParaRPr lang="et-EE"/>
          </a:p>
        </p:txBody>
      </p:sp>
      <p:sp>
        <p:nvSpPr>
          <p:cNvPr id="19" name="Jaluse kohatäide 18"/>
          <p:cNvSpPr>
            <a:spLocks noGrp="1"/>
          </p:cNvSpPr>
          <p:nvPr>
            <p:ph type="ftr" sz="quarter" idx="11"/>
          </p:nvPr>
        </p:nvSpPr>
        <p:spPr/>
        <p:txBody>
          <a:bodyPr/>
          <a:lstStyle>
            <a:lvl1pPr>
              <a:defRPr>
                <a:solidFill>
                  <a:schemeClr val="accent1">
                    <a:tint val="20000"/>
                  </a:schemeClr>
                </a:solidFill>
              </a:defRPr>
            </a:lvl1pPr>
            <a:extLst/>
          </a:lstStyle>
          <a:p>
            <a:endParaRPr lang="et-EE"/>
          </a:p>
        </p:txBody>
      </p:sp>
      <p:sp>
        <p:nvSpPr>
          <p:cNvPr id="27" name="Slaidinumbri kohatäide 26"/>
          <p:cNvSpPr>
            <a:spLocks noGrp="1"/>
          </p:cNvSpPr>
          <p:nvPr>
            <p:ph type="sldNum" sz="quarter" idx="12"/>
          </p:nvPr>
        </p:nvSpPr>
        <p:spPr/>
        <p:txBody>
          <a:bodyPr/>
          <a:lstStyle>
            <a:lvl1pPr>
              <a:defRPr>
                <a:solidFill>
                  <a:srgbClr val="FFFFFF"/>
                </a:solidFill>
              </a:defRPr>
            </a:lvl1pPr>
            <a:extLst/>
          </a:lstStyle>
          <a:p>
            <a:fld id="{1136A008-C857-4651-938C-426BC3AFAC21}" type="slidenum">
              <a:rPr lang="et-EE" smtClean="0"/>
              <a:t>‹#›</a:t>
            </a:fld>
            <a:endParaRPr lang="et-E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extLst/>
          </a:lstStyle>
          <a:p>
            <a:r>
              <a:rPr kumimoji="0" lang="et-EE" smtClean="0"/>
              <a:t>Muutke tiitli laadi</a:t>
            </a:r>
            <a:endParaRPr kumimoji="0" lang="en-US"/>
          </a:p>
        </p:txBody>
      </p:sp>
      <p:sp>
        <p:nvSpPr>
          <p:cNvPr id="3" name="Vertikaalteksti kohatäide 2"/>
          <p:cNvSpPr>
            <a:spLocks noGrp="1"/>
          </p:cNvSpPr>
          <p:nvPr>
            <p:ph type="body" orient="vert" idx="1"/>
          </p:nvPr>
        </p:nvSpPr>
        <p:spPr>
          <a:xfrm>
            <a:off x="457200" y="1481329"/>
            <a:ext cx="8229600" cy="4386071"/>
          </a:xfrm>
        </p:spPr>
        <p:txBody>
          <a:bodyPr vert="eaVert"/>
          <a:lstStyle>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4" name="Kuupäeva kohatäide 3"/>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5" name="Jaluse kohatäide 4"/>
          <p:cNvSpPr>
            <a:spLocks noGrp="1"/>
          </p:cNvSpPr>
          <p:nvPr>
            <p:ph type="ftr" sz="quarter" idx="11"/>
          </p:nvPr>
        </p:nvSpPr>
        <p:spPr/>
        <p:txBody>
          <a:bodyPr/>
          <a:lstStyle>
            <a:extLst/>
          </a:lstStyle>
          <a:p>
            <a:endParaRPr lang="et-EE"/>
          </a:p>
        </p:txBody>
      </p:sp>
      <p:sp>
        <p:nvSpPr>
          <p:cNvPr id="6" name="Slaidinumbri kohatäide 5"/>
          <p:cNvSpPr>
            <a:spLocks noGrp="1"/>
          </p:cNvSpPr>
          <p:nvPr>
            <p:ph type="sldNum" sz="quarter" idx="12"/>
          </p:nvPr>
        </p:nvSpPr>
        <p:spPr/>
        <p:txBody>
          <a:bodyPr/>
          <a:lstStyle>
            <a:extLst/>
          </a:lstStyle>
          <a:p>
            <a:fld id="{1136A008-C857-4651-938C-426BC3AFAC21}" type="slidenum">
              <a:rPr lang="et-EE" smtClean="0"/>
              <a:t>‹#›</a:t>
            </a:fld>
            <a:endParaRPr lang="et-E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844013" y="274640"/>
            <a:ext cx="1777470" cy="5592761"/>
          </a:xfrm>
        </p:spPr>
        <p:txBody>
          <a:bodyPr vert="eaVert"/>
          <a:lstStyle>
            <a:extLst/>
          </a:lstStyle>
          <a:p>
            <a:r>
              <a:rPr kumimoji="0" lang="et-EE" smtClean="0"/>
              <a:t>Muutke tiitli laadi</a:t>
            </a:r>
            <a:endParaRPr kumimoji="0" lang="en-US"/>
          </a:p>
        </p:txBody>
      </p:sp>
      <p:sp>
        <p:nvSpPr>
          <p:cNvPr id="3" name="Vertikaalteksti kohatäide 2"/>
          <p:cNvSpPr>
            <a:spLocks noGrp="1"/>
          </p:cNvSpPr>
          <p:nvPr>
            <p:ph type="body" orient="vert" idx="1"/>
          </p:nvPr>
        </p:nvSpPr>
        <p:spPr>
          <a:xfrm>
            <a:off x="457200" y="274641"/>
            <a:ext cx="6324600" cy="5592760"/>
          </a:xfrm>
        </p:spPr>
        <p:txBody>
          <a:bodyPr vert="eaVert"/>
          <a:lstStyle>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4" name="Kuupäeva kohatäide 3"/>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5" name="Jaluse kohatäide 4"/>
          <p:cNvSpPr>
            <a:spLocks noGrp="1"/>
          </p:cNvSpPr>
          <p:nvPr>
            <p:ph type="ftr" sz="quarter" idx="11"/>
          </p:nvPr>
        </p:nvSpPr>
        <p:spPr/>
        <p:txBody>
          <a:bodyPr/>
          <a:lstStyle>
            <a:extLst/>
          </a:lstStyle>
          <a:p>
            <a:endParaRPr lang="et-EE"/>
          </a:p>
        </p:txBody>
      </p:sp>
      <p:sp>
        <p:nvSpPr>
          <p:cNvPr id="6" name="Slaidinumbri kohatäide 5"/>
          <p:cNvSpPr>
            <a:spLocks noGrp="1"/>
          </p:cNvSpPr>
          <p:nvPr>
            <p:ph type="sldNum" sz="quarter" idx="12"/>
          </p:nvPr>
        </p:nvSpPr>
        <p:spPr/>
        <p:txBody>
          <a:bodyPr/>
          <a:lstStyle>
            <a:extLst/>
          </a:lstStyle>
          <a:p>
            <a:fld id="{1136A008-C857-4651-938C-426BC3AFAC21}" type="slidenum">
              <a:rPr lang="et-EE" smtClean="0"/>
              <a:t>‹#›</a:t>
            </a:fld>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4" name="Kuupäeva kohatäide 3"/>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5" name="Jaluse kohatäide 4"/>
          <p:cNvSpPr>
            <a:spLocks noGrp="1"/>
          </p:cNvSpPr>
          <p:nvPr>
            <p:ph type="ftr" sz="quarter" idx="11"/>
          </p:nvPr>
        </p:nvSpPr>
        <p:spPr/>
        <p:txBody>
          <a:bodyPr/>
          <a:lstStyle>
            <a:extLst/>
          </a:lstStyle>
          <a:p>
            <a:endParaRPr lang="et-EE"/>
          </a:p>
        </p:txBody>
      </p:sp>
      <p:sp>
        <p:nvSpPr>
          <p:cNvPr id="6" name="Slaidinumbri kohatäide 5"/>
          <p:cNvSpPr>
            <a:spLocks noGrp="1"/>
          </p:cNvSpPr>
          <p:nvPr>
            <p:ph type="sldNum" sz="quarter" idx="12"/>
          </p:nvPr>
        </p:nvSpPr>
        <p:spPr/>
        <p:txBody>
          <a:bodyPr/>
          <a:lstStyle>
            <a:extLst/>
          </a:lstStyle>
          <a:p>
            <a:fld id="{1136A008-C857-4651-938C-426BC3AFAC21}" type="slidenum">
              <a:rPr lang="et-EE" smtClean="0"/>
              <a:t>‹#›</a:t>
            </a:fld>
            <a:endParaRPr lang="et-EE"/>
          </a:p>
        </p:txBody>
      </p:sp>
      <p:sp>
        <p:nvSpPr>
          <p:cNvPr id="7" name="Pealkiri 6"/>
          <p:cNvSpPr>
            <a:spLocks noGrp="1"/>
          </p:cNvSpPr>
          <p:nvPr>
            <p:ph type="title"/>
          </p:nvPr>
        </p:nvSpPr>
        <p:spPr/>
        <p:txBody>
          <a:bodyPr rtlCol="0"/>
          <a:lstStyle>
            <a:extLst/>
          </a:lstStyle>
          <a:p>
            <a:r>
              <a:rPr kumimoji="0" lang="et-EE" smtClean="0"/>
              <a:t>Muutke tiitli laadi</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bg>
      <p:bgRef idx="1002">
        <a:schemeClr val="bg1"/>
      </p:bgRef>
    </p:bg>
    <p:spTree>
      <p:nvGrpSpPr>
        <p:cNvPr id="1" name=""/>
        <p:cNvGrpSpPr/>
        <p:nvPr/>
      </p:nvGrpSpPr>
      <p:grpSpPr>
        <a:xfrm>
          <a:off x="0" y="0"/>
          <a:ext cx="0" cy="0"/>
          <a:chOff x="0" y="0"/>
          <a:chExt cx="0" cy="0"/>
        </a:xfrm>
      </p:grpSpPr>
      <p:sp>
        <p:nvSpPr>
          <p:cNvPr id="2" name="Pealkiri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t-EE" smtClean="0"/>
              <a:t>Muutke tiitli laadi</a:t>
            </a:r>
            <a:endParaRPr kumimoji="0" lang="en-US"/>
          </a:p>
        </p:txBody>
      </p:sp>
      <p:sp>
        <p:nvSpPr>
          <p:cNvPr id="3" name="Teksti kohatäid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t-EE" smtClean="0"/>
              <a:t>Muutke teksti laade</a:t>
            </a:r>
          </a:p>
        </p:txBody>
      </p:sp>
      <p:sp>
        <p:nvSpPr>
          <p:cNvPr id="4" name="Kuupäeva kohatäide 3"/>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5" name="Jaluse kohatäide 4"/>
          <p:cNvSpPr>
            <a:spLocks noGrp="1"/>
          </p:cNvSpPr>
          <p:nvPr>
            <p:ph type="ftr" sz="quarter" idx="11"/>
          </p:nvPr>
        </p:nvSpPr>
        <p:spPr/>
        <p:txBody>
          <a:bodyPr/>
          <a:lstStyle>
            <a:extLst/>
          </a:lstStyle>
          <a:p>
            <a:endParaRPr lang="et-EE"/>
          </a:p>
        </p:txBody>
      </p:sp>
      <p:sp>
        <p:nvSpPr>
          <p:cNvPr id="6" name="Slaidinumbri kohatäide 5"/>
          <p:cNvSpPr>
            <a:spLocks noGrp="1"/>
          </p:cNvSpPr>
          <p:nvPr>
            <p:ph type="sldNum" sz="quarter" idx="12"/>
          </p:nvPr>
        </p:nvSpPr>
        <p:spPr/>
        <p:txBody>
          <a:bodyPr/>
          <a:lstStyle>
            <a:extLst/>
          </a:lstStyle>
          <a:p>
            <a:fld id="{1136A008-C857-4651-938C-426BC3AFAC21}" type="slidenum">
              <a:rPr lang="et-EE" smtClean="0"/>
              <a:t>‹#›</a:t>
            </a:fld>
            <a:endParaRPr lang="et-EE"/>
          </a:p>
        </p:txBody>
      </p:sp>
      <p:sp>
        <p:nvSpPr>
          <p:cNvPr id="7" name="Rööpnool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Rööpnool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bg>
      <p:bgRef idx="1002">
        <a:schemeClr val="bg1"/>
      </p:bgRef>
    </p:bg>
    <p:spTree>
      <p:nvGrpSpPr>
        <p:cNvPr id="1" name=""/>
        <p:cNvGrpSpPr/>
        <p:nvPr/>
      </p:nvGrpSpPr>
      <p:grpSpPr>
        <a:xfrm>
          <a:off x="0" y="0"/>
          <a:ext cx="0" cy="0"/>
          <a:chOff x="0" y="0"/>
          <a:chExt cx="0" cy="0"/>
        </a:xfrm>
      </p:grpSpPr>
      <p:sp>
        <p:nvSpPr>
          <p:cNvPr id="3" name="Sisu kohatäide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4" name="Sisu kohatäide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5" name="Kuupäeva kohatäide 4"/>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6" name="Jaluse kohatäide 5"/>
          <p:cNvSpPr>
            <a:spLocks noGrp="1"/>
          </p:cNvSpPr>
          <p:nvPr>
            <p:ph type="ftr" sz="quarter" idx="11"/>
          </p:nvPr>
        </p:nvSpPr>
        <p:spPr/>
        <p:txBody>
          <a:bodyPr/>
          <a:lstStyle>
            <a:extLst/>
          </a:lstStyle>
          <a:p>
            <a:endParaRPr lang="et-EE"/>
          </a:p>
        </p:txBody>
      </p:sp>
      <p:sp>
        <p:nvSpPr>
          <p:cNvPr id="7" name="Slaidinumbri kohatäide 6"/>
          <p:cNvSpPr>
            <a:spLocks noGrp="1"/>
          </p:cNvSpPr>
          <p:nvPr>
            <p:ph type="sldNum" sz="quarter" idx="12"/>
          </p:nvPr>
        </p:nvSpPr>
        <p:spPr/>
        <p:txBody>
          <a:bodyPr/>
          <a:lstStyle>
            <a:extLst/>
          </a:lstStyle>
          <a:p>
            <a:fld id="{1136A008-C857-4651-938C-426BC3AFAC21}" type="slidenum">
              <a:rPr lang="et-EE" smtClean="0"/>
              <a:t>‹#›</a:t>
            </a:fld>
            <a:endParaRPr lang="et-EE"/>
          </a:p>
        </p:txBody>
      </p:sp>
      <p:sp>
        <p:nvSpPr>
          <p:cNvPr id="8" name="Pealkiri 7"/>
          <p:cNvSpPr>
            <a:spLocks noGrp="1"/>
          </p:cNvSpPr>
          <p:nvPr>
            <p:ph type="title"/>
          </p:nvPr>
        </p:nvSpPr>
        <p:spPr/>
        <p:txBody>
          <a:bodyPr rtlCol="0"/>
          <a:lstStyle>
            <a:extLst/>
          </a:lstStyle>
          <a:p>
            <a:r>
              <a:rPr kumimoji="0" lang="et-EE" smtClean="0"/>
              <a:t>Muutke tiitli laadi</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õrdlus">
    <p:bg>
      <p:bgRef idx="1003">
        <a:schemeClr val="bg1"/>
      </p:bgRef>
    </p:bg>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3050"/>
            <a:ext cx="8229600" cy="1143000"/>
          </a:xfrm>
        </p:spPr>
        <p:txBody>
          <a:bodyPr anchor="ctr"/>
          <a:lstStyle>
            <a:lvl1pPr>
              <a:defRPr/>
            </a:lvl1pPr>
            <a:extLst/>
          </a:lstStyle>
          <a:p>
            <a:r>
              <a:rPr kumimoji="0" lang="et-EE" smtClean="0"/>
              <a:t>Muutke tiitli laadi</a:t>
            </a:r>
            <a:endParaRPr kumimoji="0" lang="en-US"/>
          </a:p>
        </p:txBody>
      </p:sp>
      <p:sp>
        <p:nvSpPr>
          <p:cNvPr id="3" name="Teksti kohatäid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t-EE" smtClean="0"/>
              <a:t>Muutke teksti laade</a:t>
            </a:r>
          </a:p>
        </p:txBody>
      </p:sp>
      <p:sp>
        <p:nvSpPr>
          <p:cNvPr id="4" name="Teksti kohatäid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t-EE" smtClean="0"/>
              <a:t>Muutke teksti laade</a:t>
            </a:r>
          </a:p>
        </p:txBody>
      </p:sp>
      <p:sp>
        <p:nvSpPr>
          <p:cNvPr id="5" name="Sisu kohatäide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6" name="Sisu kohatäide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7" name="Kuupäeva kohatäide 6"/>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8" name="Jaluse kohatäide 7"/>
          <p:cNvSpPr>
            <a:spLocks noGrp="1"/>
          </p:cNvSpPr>
          <p:nvPr>
            <p:ph type="ftr" sz="quarter" idx="11"/>
          </p:nvPr>
        </p:nvSpPr>
        <p:spPr/>
        <p:txBody>
          <a:bodyPr/>
          <a:lstStyle>
            <a:extLst/>
          </a:lstStyle>
          <a:p>
            <a:endParaRPr lang="et-EE"/>
          </a:p>
        </p:txBody>
      </p:sp>
      <p:sp>
        <p:nvSpPr>
          <p:cNvPr id="9" name="Slaidinumbri kohatäide 8"/>
          <p:cNvSpPr>
            <a:spLocks noGrp="1"/>
          </p:cNvSpPr>
          <p:nvPr>
            <p:ph type="sldNum" sz="quarter" idx="12"/>
          </p:nvPr>
        </p:nvSpPr>
        <p:spPr/>
        <p:txBody>
          <a:bodyPr/>
          <a:lstStyle>
            <a:extLst/>
          </a:lstStyle>
          <a:p>
            <a:fld id="{1136A008-C857-4651-938C-426BC3AFAC21}" type="slidenum">
              <a:rPr lang="et-EE" smtClean="0"/>
              <a:t>‹#›</a:t>
            </a:fld>
            <a:endParaRPr lang="et-EE"/>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bg>
      <p:bgRef idx="1002">
        <a:schemeClr val="bg1"/>
      </p:bgRef>
    </p:bg>
    <p:spTree>
      <p:nvGrpSpPr>
        <p:cNvPr id="1" name=""/>
        <p:cNvGrpSpPr/>
        <p:nvPr/>
      </p:nvGrpSpPr>
      <p:grpSpPr>
        <a:xfrm>
          <a:off x="0" y="0"/>
          <a:ext cx="0" cy="0"/>
          <a:chOff x="0" y="0"/>
          <a:chExt cx="0" cy="0"/>
        </a:xfrm>
      </p:grpSpPr>
      <p:sp>
        <p:nvSpPr>
          <p:cNvPr id="3" name="Kuupäeva kohatäide 2"/>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4" name="Jaluse kohatäide 3"/>
          <p:cNvSpPr>
            <a:spLocks noGrp="1"/>
          </p:cNvSpPr>
          <p:nvPr>
            <p:ph type="ftr" sz="quarter" idx="11"/>
          </p:nvPr>
        </p:nvSpPr>
        <p:spPr/>
        <p:txBody>
          <a:bodyPr/>
          <a:lstStyle>
            <a:extLst/>
          </a:lstStyle>
          <a:p>
            <a:endParaRPr lang="et-EE"/>
          </a:p>
        </p:txBody>
      </p:sp>
      <p:sp>
        <p:nvSpPr>
          <p:cNvPr id="5" name="Slaidinumbri kohatäide 4"/>
          <p:cNvSpPr>
            <a:spLocks noGrp="1"/>
          </p:cNvSpPr>
          <p:nvPr>
            <p:ph type="sldNum" sz="quarter" idx="12"/>
          </p:nvPr>
        </p:nvSpPr>
        <p:spPr/>
        <p:txBody>
          <a:bodyPr/>
          <a:lstStyle>
            <a:extLst/>
          </a:lstStyle>
          <a:p>
            <a:fld id="{1136A008-C857-4651-938C-426BC3AFAC21}" type="slidenum">
              <a:rPr lang="et-EE" smtClean="0"/>
              <a:t>‹#›</a:t>
            </a:fld>
            <a:endParaRPr lang="et-EE"/>
          </a:p>
        </p:txBody>
      </p:sp>
      <p:sp>
        <p:nvSpPr>
          <p:cNvPr id="6" name="Pealkiri 5"/>
          <p:cNvSpPr>
            <a:spLocks noGrp="1"/>
          </p:cNvSpPr>
          <p:nvPr>
            <p:ph type="title"/>
          </p:nvPr>
        </p:nvSpPr>
        <p:spPr/>
        <p:txBody>
          <a:bodyPr rtlCol="0"/>
          <a:lstStyle>
            <a:extLst/>
          </a:lstStyle>
          <a:p>
            <a:r>
              <a:rPr kumimoji="0" lang="et-EE" smtClean="0"/>
              <a:t>Muutke tiitli laadi</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extLst/>
          </a:lstStyle>
          <a:p>
            <a:fld id="{044361F6-7AC1-4C66-AF5D-2ADE8481CA01}" type="datetimeFigureOut">
              <a:rPr lang="et-EE" smtClean="0"/>
              <a:t>12.10.2016</a:t>
            </a:fld>
            <a:endParaRPr lang="et-EE"/>
          </a:p>
        </p:txBody>
      </p:sp>
      <p:sp>
        <p:nvSpPr>
          <p:cNvPr id="3" name="Jaluse kohatäide 2"/>
          <p:cNvSpPr>
            <a:spLocks noGrp="1"/>
          </p:cNvSpPr>
          <p:nvPr>
            <p:ph type="ftr" sz="quarter" idx="11"/>
          </p:nvPr>
        </p:nvSpPr>
        <p:spPr/>
        <p:txBody>
          <a:bodyPr/>
          <a:lstStyle>
            <a:extLst/>
          </a:lstStyle>
          <a:p>
            <a:endParaRPr lang="et-EE"/>
          </a:p>
        </p:txBody>
      </p:sp>
      <p:sp>
        <p:nvSpPr>
          <p:cNvPr id="4" name="Slaidinumbri kohatäide 3"/>
          <p:cNvSpPr>
            <a:spLocks noGrp="1"/>
          </p:cNvSpPr>
          <p:nvPr>
            <p:ph type="sldNum" sz="quarter" idx="12"/>
          </p:nvPr>
        </p:nvSpPr>
        <p:spPr/>
        <p:txBody>
          <a:bodyPr/>
          <a:lstStyle>
            <a:extLst/>
          </a:lstStyle>
          <a:p>
            <a:fld id="{1136A008-C857-4651-938C-426BC3AFAC21}" type="slidenum">
              <a:rPr lang="et-EE" smtClean="0"/>
              <a:t>‹#›</a:t>
            </a:fld>
            <a:endParaRPr lang="et-E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Pealdisega sisu">
    <p:bg>
      <p:bgRef idx="1003">
        <a:schemeClr val="bg1"/>
      </p:bgRef>
    </p:bg>
    <p:spTree>
      <p:nvGrpSpPr>
        <p:cNvPr id="1" name=""/>
        <p:cNvGrpSpPr/>
        <p:nvPr/>
      </p:nvGrpSpPr>
      <p:grpSpPr>
        <a:xfrm>
          <a:off x="0" y="0"/>
          <a:ext cx="0" cy="0"/>
          <a:chOff x="0" y="0"/>
          <a:chExt cx="0" cy="0"/>
        </a:xfrm>
      </p:grpSpPr>
      <p:sp>
        <p:nvSpPr>
          <p:cNvPr id="2" name="Pealkiri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t-EE" smtClean="0"/>
              <a:t>Muutke tiitli laadi</a:t>
            </a:r>
            <a:endParaRPr kumimoji="0" lang="en-US"/>
          </a:p>
        </p:txBody>
      </p:sp>
      <p:sp>
        <p:nvSpPr>
          <p:cNvPr id="3" name="Teksti kohatäid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t-EE" smtClean="0"/>
              <a:t>Muutke teksti laade</a:t>
            </a:r>
          </a:p>
        </p:txBody>
      </p:sp>
      <p:sp>
        <p:nvSpPr>
          <p:cNvPr id="4" name="Sisu kohatäide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t-EE" smtClean="0"/>
              <a:t>Muutke teksti laade</a:t>
            </a:r>
          </a:p>
          <a:p>
            <a:pPr lvl="1" eaLnBrk="1" latinLnBrk="0" hangingPunct="1"/>
            <a:r>
              <a:rPr lang="et-EE" smtClean="0"/>
              <a:t>Teine tase</a:t>
            </a:r>
          </a:p>
          <a:p>
            <a:pPr lvl="2" eaLnBrk="1" latinLnBrk="0" hangingPunct="1"/>
            <a:r>
              <a:rPr lang="et-EE" smtClean="0"/>
              <a:t>Kolmas tase</a:t>
            </a:r>
          </a:p>
          <a:p>
            <a:pPr lvl="3" eaLnBrk="1" latinLnBrk="0" hangingPunct="1"/>
            <a:r>
              <a:rPr lang="et-EE" smtClean="0"/>
              <a:t>Neljas tase</a:t>
            </a:r>
          </a:p>
          <a:p>
            <a:pPr lvl="4" eaLnBrk="1" latinLnBrk="0" hangingPunct="1"/>
            <a:r>
              <a:rPr lang="et-EE" smtClean="0"/>
              <a:t>Viies tase</a:t>
            </a:r>
            <a:endParaRPr kumimoji="0" lang="en-US"/>
          </a:p>
        </p:txBody>
      </p:sp>
      <p:sp>
        <p:nvSpPr>
          <p:cNvPr id="5" name="Kuupäeva kohatäide 4"/>
          <p:cNvSpPr>
            <a:spLocks noGrp="1"/>
          </p:cNvSpPr>
          <p:nvPr>
            <p:ph type="dt" sz="half" idx="10"/>
          </p:nvPr>
        </p:nvSpPr>
        <p:spPr>
          <a:xfrm>
            <a:off x="6727032" y="6407944"/>
            <a:ext cx="1920240" cy="365760"/>
          </a:xfrm>
        </p:spPr>
        <p:txBody>
          <a:bodyPr/>
          <a:lstStyle>
            <a:extLst/>
          </a:lstStyle>
          <a:p>
            <a:fld id="{044361F6-7AC1-4C66-AF5D-2ADE8481CA01}" type="datetimeFigureOut">
              <a:rPr lang="et-EE" smtClean="0"/>
              <a:t>12.10.2016</a:t>
            </a:fld>
            <a:endParaRPr lang="et-EE"/>
          </a:p>
        </p:txBody>
      </p:sp>
      <p:sp>
        <p:nvSpPr>
          <p:cNvPr id="6" name="Jaluse kohatäide 5"/>
          <p:cNvSpPr>
            <a:spLocks noGrp="1"/>
          </p:cNvSpPr>
          <p:nvPr>
            <p:ph type="ftr" sz="quarter" idx="11"/>
          </p:nvPr>
        </p:nvSpPr>
        <p:spPr/>
        <p:txBody>
          <a:bodyPr/>
          <a:lstStyle>
            <a:extLst/>
          </a:lstStyle>
          <a:p>
            <a:endParaRPr lang="et-EE"/>
          </a:p>
        </p:txBody>
      </p:sp>
      <p:sp>
        <p:nvSpPr>
          <p:cNvPr id="7" name="Slaidinumbri kohatäide 6"/>
          <p:cNvSpPr>
            <a:spLocks noGrp="1"/>
          </p:cNvSpPr>
          <p:nvPr>
            <p:ph type="sldNum" sz="quarter" idx="12"/>
          </p:nvPr>
        </p:nvSpPr>
        <p:spPr/>
        <p:txBody>
          <a:bodyPr/>
          <a:lstStyle>
            <a:extLst/>
          </a:lstStyle>
          <a:p>
            <a:fld id="{1136A008-C857-4651-938C-426BC3AFAC21}" type="slidenum">
              <a:rPr lang="et-EE" smtClean="0"/>
              <a:t>‹#›</a:t>
            </a:fld>
            <a:endParaRPr lang="et-E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ldiallkirjaga pilt">
    <p:bg>
      <p:bgRef idx="1002">
        <a:schemeClr val="bg1"/>
      </p:bgRef>
    </p:bg>
    <p:spTree>
      <p:nvGrpSpPr>
        <p:cNvPr id="1" name=""/>
        <p:cNvGrpSpPr/>
        <p:nvPr/>
      </p:nvGrpSpPr>
      <p:grpSpPr>
        <a:xfrm>
          <a:off x="0" y="0"/>
          <a:ext cx="0" cy="0"/>
          <a:chOff x="0" y="0"/>
          <a:chExt cx="0" cy="0"/>
        </a:xfrm>
      </p:grpSpPr>
      <p:sp>
        <p:nvSpPr>
          <p:cNvPr id="4" name="Teksti kohatäid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t-EE" smtClean="0"/>
              <a:t>Muutke teksti laade</a:t>
            </a:r>
          </a:p>
        </p:txBody>
      </p:sp>
      <p:sp>
        <p:nvSpPr>
          <p:cNvPr id="3" name="Pildi kohatäid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t-EE" smtClean="0"/>
              <a:t>Pildi lisamiseks klõpsake ikooni</a:t>
            </a:r>
            <a:endParaRPr kumimoji="0" lang="en-US" dirty="0"/>
          </a:p>
        </p:txBody>
      </p:sp>
      <p:sp>
        <p:nvSpPr>
          <p:cNvPr id="5" name="Kuupäeva kohatäide 4"/>
          <p:cNvSpPr>
            <a:spLocks noGrp="1"/>
          </p:cNvSpPr>
          <p:nvPr>
            <p:ph type="dt" sz="half" idx="10"/>
          </p:nvPr>
        </p:nvSpPr>
        <p:spPr/>
        <p:txBody>
          <a:bodyPr/>
          <a:lstStyle>
            <a:lvl1pPr>
              <a:defRPr>
                <a:solidFill>
                  <a:schemeClr val="tx1"/>
                </a:solidFill>
              </a:defRPr>
            </a:lvl1pPr>
            <a:extLst/>
          </a:lstStyle>
          <a:p>
            <a:fld id="{044361F6-7AC1-4C66-AF5D-2ADE8481CA01}" type="datetimeFigureOut">
              <a:rPr lang="et-EE" smtClean="0"/>
              <a:t>12.10.2016</a:t>
            </a:fld>
            <a:endParaRPr lang="et-EE"/>
          </a:p>
        </p:txBody>
      </p:sp>
      <p:sp>
        <p:nvSpPr>
          <p:cNvPr id="6" name="Jaluse kohatäid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t-EE"/>
          </a:p>
        </p:txBody>
      </p:sp>
      <p:sp>
        <p:nvSpPr>
          <p:cNvPr id="7" name="Slaidinumbri kohatäide 6"/>
          <p:cNvSpPr>
            <a:spLocks noGrp="1"/>
          </p:cNvSpPr>
          <p:nvPr>
            <p:ph type="sldNum" sz="quarter" idx="12"/>
          </p:nvPr>
        </p:nvSpPr>
        <p:spPr/>
        <p:txBody>
          <a:bodyPr/>
          <a:lstStyle>
            <a:lvl1pPr>
              <a:defRPr>
                <a:solidFill>
                  <a:schemeClr val="tx1"/>
                </a:solidFill>
              </a:defRPr>
            </a:lvl1pPr>
            <a:extLst/>
          </a:lstStyle>
          <a:p>
            <a:fld id="{1136A008-C857-4651-938C-426BC3AFAC21}" type="slidenum">
              <a:rPr lang="et-EE" smtClean="0"/>
              <a:t>‹#›</a:t>
            </a:fld>
            <a:endParaRPr lang="et-EE"/>
          </a:p>
        </p:txBody>
      </p:sp>
      <p:sp>
        <p:nvSpPr>
          <p:cNvPr id="2" name="Pealkiri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t-EE" smtClean="0"/>
              <a:t>Muutke tiitli laadi</a:t>
            </a:r>
            <a:endParaRPr kumimoji="0" lang="en-US"/>
          </a:p>
        </p:txBody>
      </p:sp>
      <p:sp>
        <p:nvSpPr>
          <p:cNvPr id="8" name="Vabakuju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Vabakuju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äisnurkne kolmnur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irgkonnek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Rööpnool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Rööpnool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Vabakuju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Vabakuju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äisnurkne kolmnur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irgkonnek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ealkirja kohatäid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t-EE" smtClean="0"/>
              <a:t>Muutke tiitli laadi</a:t>
            </a:r>
            <a:endParaRPr kumimoji="0" lang="en-US"/>
          </a:p>
        </p:txBody>
      </p:sp>
      <p:sp>
        <p:nvSpPr>
          <p:cNvPr id="30" name="Teksti kohatäid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t-EE" smtClean="0"/>
              <a:t>Muutke teksti laade</a:t>
            </a:r>
          </a:p>
          <a:p>
            <a:pPr lvl="1" eaLnBrk="1" latinLnBrk="0" hangingPunct="1"/>
            <a:r>
              <a:rPr kumimoji="0" lang="et-EE" smtClean="0"/>
              <a:t>Teine tase</a:t>
            </a:r>
          </a:p>
          <a:p>
            <a:pPr lvl="2" eaLnBrk="1" latinLnBrk="0" hangingPunct="1"/>
            <a:r>
              <a:rPr kumimoji="0" lang="et-EE" smtClean="0"/>
              <a:t>Kolmas tase</a:t>
            </a:r>
          </a:p>
          <a:p>
            <a:pPr lvl="3" eaLnBrk="1" latinLnBrk="0" hangingPunct="1"/>
            <a:r>
              <a:rPr kumimoji="0" lang="et-EE" smtClean="0"/>
              <a:t>Neljas tase</a:t>
            </a:r>
          </a:p>
          <a:p>
            <a:pPr lvl="4" eaLnBrk="1" latinLnBrk="0" hangingPunct="1"/>
            <a:r>
              <a:rPr kumimoji="0" lang="et-EE" smtClean="0"/>
              <a:t>Viies tase</a:t>
            </a:r>
            <a:endParaRPr kumimoji="0" lang="en-US"/>
          </a:p>
        </p:txBody>
      </p:sp>
      <p:sp>
        <p:nvSpPr>
          <p:cNvPr id="10" name="Kuupäeva kohatäid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44361F6-7AC1-4C66-AF5D-2ADE8481CA01}" type="datetimeFigureOut">
              <a:rPr lang="et-EE" smtClean="0"/>
              <a:t>12.10.2016</a:t>
            </a:fld>
            <a:endParaRPr lang="et-EE"/>
          </a:p>
        </p:txBody>
      </p:sp>
      <p:sp>
        <p:nvSpPr>
          <p:cNvPr id="22" name="Jaluse kohatäid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t-EE"/>
          </a:p>
        </p:txBody>
      </p:sp>
      <p:sp>
        <p:nvSpPr>
          <p:cNvPr id="18" name="Slaidinumbri kohatä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136A008-C857-4651-938C-426BC3AFAC21}" type="slidenum">
              <a:rPr lang="et-EE" smtClean="0"/>
              <a:t>‹#›</a:t>
            </a:fld>
            <a:endParaRPr lang="et-E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p:txBody>
          <a:bodyPr>
            <a:normAutofit fontScale="90000"/>
          </a:bodyPr>
          <a:lstStyle/>
          <a:p>
            <a:r>
              <a:rPr lang="et-EE" dirty="0" smtClean="0"/>
              <a:t>Keelebarjääri ja mitmekultuurilisuse mõju õe tegevusele</a:t>
            </a:r>
            <a:endParaRPr lang="et-EE" dirty="0"/>
          </a:p>
        </p:txBody>
      </p:sp>
      <p:sp>
        <p:nvSpPr>
          <p:cNvPr id="3" name="Alapealkiri 2"/>
          <p:cNvSpPr>
            <a:spLocks noGrp="1"/>
          </p:cNvSpPr>
          <p:nvPr>
            <p:ph type="subTitle" idx="1"/>
          </p:nvPr>
        </p:nvSpPr>
        <p:spPr/>
        <p:txBody>
          <a:bodyPr>
            <a:normAutofit/>
          </a:bodyPr>
          <a:lstStyle/>
          <a:p>
            <a:pPr algn="r"/>
            <a:r>
              <a:rPr lang="et-EE" sz="1200" dirty="0" smtClean="0"/>
              <a:t> Nadežda </a:t>
            </a:r>
            <a:r>
              <a:rPr lang="et-EE" sz="1200" dirty="0" err="1" smtClean="0"/>
              <a:t>Klettenberg</a:t>
            </a:r>
            <a:r>
              <a:rPr lang="et-EE" sz="1200" dirty="0" smtClean="0"/>
              <a:t>, RN</a:t>
            </a:r>
            <a:endParaRPr lang="et-EE" sz="1200" dirty="0" smtClean="0"/>
          </a:p>
          <a:p>
            <a:pPr algn="r"/>
            <a:r>
              <a:rPr lang="et-EE" sz="1200" dirty="0" smtClean="0"/>
              <a:t>Alina </a:t>
            </a:r>
            <a:r>
              <a:rPr lang="et-EE" sz="1200" dirty="0" err="1" smtClean="0"/>
              <a:t>Azarova,RN</a:t>
            </a:r>
            <a:endParaRPr lang="et-EE" sz="1200" dirty="0" smtClean="0"/>
          </a:p>
          <a:p>
            <a:pPr algn="r"/>
            <a:r>
              <a:rPr lang="et-EE" sz="1200" smtClean="0"/>
              <a:t>Jelena </a:t>
            </a:r>
            <a:r>
              <a:rPr lang="et-EE" sz="1200" smtClean="0"/>
              <a:t>Sh</a:t>
            </a:r>
            <a:r>
              <a:rPr lang="et-EE" sz="1200" smtClean="0"/>
              <a:t>efer</a:t>
            </a:r>
            <a:r>
              <a:rPr lang="et-EE" sz="1200" dirty="0" smtClean="0"/>
              <a:t>, RN Tallinna Tervishoiu Kõrgkooli õppejõud</a:t>
            </a:r>
            <a:endParaRPr lang="et-EE" sz="1200" dirty="0" smtClean="0"/>
          </a:p>
          <a:p>
            <a:pPr algn="r"/>
            <a:endParaRPr lang="et-EE" sz="1200" dirty="0"/>
          </a:p>
        </p:txBody>
      </p:sp>
    </p:spTree>
    <p:extLst>
      <p:ext uri="{BB962C8B-B14F-4D97-AF65-F5344CB8AC3E}">
        <p14:creationId xmlns:p14="http://schemas.microsoft.com/office/powerpoint/2010/main" val="1268328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r>
              <a:rPr lang="fi-FI" dirty="0">
                <a:solidFill>
                  <a:srgbClr val="000000"/>
                </a:solidFill>
                <a:latin typeface="Times New Roman"/>
              </a:rPr>
              <a:t>Oma </a:t>
            </a:r>
            <a:r>
              <a:rPr lang="fi-FI" dirty="0" err="1">
                <a:solidFill>
                  <a:srgbClr val="000000"/>
                </a:solidFill>
                <a:latin typeface="Times New Roman"/>
              </a:rPr>
              <a:t>ülesannete</a:t>
            </a:r>
            <a:r>
              <a:rPr lang="fi-FI" dirty="0">
                <a:solidFill>
                  <a:srgbClr val="000000"/>
                </a:solidFill>
                <a:latin typeface="Times New Roman"/>
              </a:rPr>
              <a:t> </a:t>
            </a:r>
            <a:r>
              <a:rPr lang="fi-FI" dirty="0" err="1">
                <a:solidFill>
                  <a:srgbClr val="000000"/>
                </a:solidFill>
                <a:latin typeface="Times New Roman"/>
              </a:rPr>
              <a:t>täitmisel</a:t>
            </a:r>
            <a:r>
              <a:rPr lang="fi-FI" dirty="0">
                <a:solidFill>
                  <a:srgbClr val="000000"/>
                </a:solidFill>
                <a:latin typeface="Times New Roman"/>
              </a:rPr>
              <a:t> peavad </a:t>
            </a:r>
            <a:r>
              <a:rPr lang="fi-FI" dirty="0" err="1">
                <a:solidFill>
                  <a:srgbClr val="000000"/>
                </a:solidFill>
                <a:latin typeface="Times New Roman"/>
              </a:rPr>
              <a:t>õed</a:t>
            </a:r>
            <a:r>
              <a:rPr lang="fi-FI" dirty="0">
                <a:solidFill>
                  <a:srgbClr val="000000"/>
                </a:solidFill>
                <a:latin typeface="Times New Roman"/>
              </a:rPr>
              <a:t> </a:t>
            </a:r>
            <a:r>
              <a:rPr lang="fi-FI" dirty="0" err="1">
                <a:solidFill>
                  <a:srgbClr val="000000"/>
                </a:solidFill>
                <a:latin typeface="Times New Roman"/>
              </a:rPr>
              <a:t>järgima</a:t>
            </a:r>
            <a:r>
              <a:rPr lang="fi-FI" dirty="0">
                <a:solidFill>
                  <a:srgbClr val="000000"/>
                </a:solidFill>
                <a:latin typeface="Times New Roman"/>
              </a:rPr>
              <a:t> ja </a:t>
            </a:r>
            <a:r>
              <a:rPr lang="fi-FI" dirty="0" err="1">
                <a:solidFill>
                  <a:srgbClr val="000000"/>
                </a:solidFill>
                <a:latin typeface="Times New Roman"/>
              </a:rPr>
              <a:t>austama</a:t>
            </a:r>
            <a:r>
              <a:rPr lang="fi-FI" dirty="0">
                <a:solidFill>
                  <a:srgbClr val="000000"/>
                </a:solidFill>
                <a:latin typeface="Times New Roman"/>
              </a:rPr>
              <a:t> </a:t>
            </a:r>
            <a:r>
              <a:rPr lang="fi-FI" dirty="0" err="1">
                <a:solidFill>
                  <a:srgbClr val="000000"/>
                </a:solidFill>
                <a:latin typeface="Times New Roman"/>
              </a:rPr>
              <a:t>patsientide</a:t>
            </a:r>
            <a:r>
              <a:rPr lang="fi-FI" dirty="0">
                <a:solidFill>
                  <a:srgbClr val="000000"/>
                </a:solidFill>
                <a:latin typeface="Times New Roman"/>
              </a:rPr>
              <a:t> </a:t>
            </a:r>
            <a:r>
              <a:rPr lang="fi-FI" dirty="0" err="1" smtClean="0">
                <a:solidFill>
                  <a:srgbClr val="000000"/>
                </a:solidFill>
                <a:latin typeface="Times New Roman"/>
              </a:rPr>
              <a:t>kultuurilisi</a:t>
            </a:r>
            <a:r>
              <a:rPr lang="fi-FI" dirty="0" smtClean="0">
                <a:solidFill>
                  <a:srgbClr val="000000"/>
                </a:solidFill>
                <a:latin typeface="Times New Roman"/>
              </a:rPr>
              <a:t> </a:t>
            </a:r>
            <a:r>
              <a:rPr lang="fi-FI" dirty="0">
                <a:solidFill>
                  <a:srgbClr val="000000"/>
                </a:solidFill>
                <a:latin typeface="Times New Roman"/>
              </a:rPr>
              <a:t>erisusi </a:t>
            </a:r>
            <a:endParaRPr lang="et-EE" dirty="0" smtClean="0">
              <a:solidFill>
                <a:srgbClr val="000000"/>
              </a:solidFill>
              <a:latin typeface="Times New Roman"/>
            </a:endParaRPr>
          </a:p>
          <a:p>
            <a:r>
              <a:rPr lang="et-EE" dirty="0">
                <a:solidFill>
                  <a:srgbClr val="000000"/>
                </a:solidFill>
                <a:latin typeface="Times New Roman"/>
              </a:rPr>
              <a:t>Õed peavad üles näitama arusaamist, austust ja valmidust kuulata. Efektiivne suhtlus t</a:t>
            </a:r>
            <a:r>
              <a:rPr lang="et-EE" dirty="0" smtClean="0">
                <a:solidFill>
                  <a:srgbClr val="000000"/>
                </a:solidFill>
                <a:latin typeface="Times New Roman"/>
              </a:rPr>
              <a:t>ervishoiutöötaja </a:t>
            </a:r>
            <a:r>
              <a:rPr lang="et-EE" dirty="0">
                <a:solidFill>
                  <a:srgbClr val="000000"/>
                </a:solidFill>
                <a:latin typeface="Times New Roman"/>
              </a:rPr>
              <a:t>ja patsiendi vahel peab esile kutsuma usalduse, vastastikuse arusaamise, empaatia võime ja rahulolu. </a:t>
            </a:r>
            <a:endParaRPr lang="et-EE" dirty="0" smtClean="0">
              <a:solidFill>
                <a:srgbClr val="000000"/>
              </a:solidFill>
              <a:latin typeface="Times New Roman"/>
            </a:endParaRPr>
          </a:p>
          <a:p>
            <a:endParaRPr lang="et-EE" dirty="0"/>
          </a:p>
        </p:txBody>
      </p:sp>
      <p:sp>
        <p:nvSpPr>
          <p:cNvPr id="2" name="Pealkiri 1"/>
          <p:cNvSpPr>
            <a:spLocks noGrp="1"/>
          </p:cNvSpPr>
          <p:nvPr>
            <p:ph type="title"/>
          </p:nvPr>
        </p:nvSpPr>
        <p:spPr/>
        <p:txBody>
          <a:bodyPr>
            <a:normAutofit fontScale="90000"/>
          </a:bodyPr>
          <a:lstStyle/>
          <a:p>
            <a:r>
              <a:rPr lang="et-EE" dirty="0">
                <a:solidFill>
                  <a:srgbClr val="000000"/>
                </a:solidFill>
                <a:latin typeface="Times New Roman"/>
              </a:rPr>
              <a:t>Võtted mitmekultuurilisuse mõju leevendamiseks </a:t>
            </a:r>
            <a:endParaRPr lang="et-EE" dirty="0"/>
          </a:p>
        </p:txBody>
      </p:sp>
    </p:spTree>
    <p:extLst>
      <p:ext uri="{BB962C8B-B14F-4D97-AF65-F5344CB8AC3E}">
        <p14:creationId xmlns:p14="http://schemas.microsoft.com/office/powerpoint/2010/main" val="36885118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pPr marL="0" indent="0">
              <a:buNone/>
            </a:pPr>
            <a:r>
              <a:rPr lang="et-EE" dirty="0">
                <a:solidFill>
                  <a:srgbClr val="000000"/>
                </a:solidFill>
                <a:latin typeface="Times New Roman"/>
              </a:rPr>
              <a:t>Tegelikult tuleb tunnistada, et keelebarjäär ja mitmekultuurilisus mõjuvad negatiivselt õe tegevusele. Keelebarjäär ja mitmekultuurilisus raskendavad õdede tööd. Tervishoiu asutustes esineb etnilist diskrimineerimist, mis avaldab mõju tervishoiuteenuse kvaliteedile</a:t>
            </a:r>
            <a:r>
              <a:rPr lang="et-EE" dirty="0" smtClean="0">
                <a:solidFill>
                  <a:srgbClr val="000000"/>
                </a:solidFill>
                <a:latin typeface="Times New Roman"/>
              </a:rPr>
              <a:t>. Statistika põhjal </a:t>
            </a:r>
            <a:r>
              <a:rPr lang="et-EE" dirty="0">
                <a:solidFill>
                  <a:srgbClr val="000000"/>
                </a:solidFill>
                <a:latin typeface="Times New Roman"/>
              </a:rPr>
              <a:t>e</a:t>
            </a:r>
            <a:r>
              <a:rPr lang="et-EE" dirty="0" smtClean="0">
                <a:solidFill>
                  <a:srgbClr val="000000"/>
                </a:solidFill>
                <a:latin typeface="Times New Roman"/>
              </a:rPr>
              <a:t>tnilised </a:t>
            </a:r>
            <a:r>
              <a:rPr lang="et-EE" dirty="0">
                <a:solidFill>
                  <a:srgbClr val="000000"/>
                </a:solidFill>
                <a:latin typeface="Times New Roman"/>
              </a:rPr>
              <a:t>vähemused põevad rohkem ja surevad krooniliste haiguste kätte nagu vähk, südamehaigused, diabeet ja insult. </a:t>
            </a:r>
            <a:endParaRPr lang="et-EE" dirty="0"/>
          </a:p>
        </p:txBody>
      </p:sp>
      <p:sp>
        <p:nvSpPr>
          <p:cNvPr id="2" name="Pealkiri 1"/>
          <p:cNvSpPr>
            <a:spLocks noGrp="1"/>
          </p:cNvSpPr>
          <p:nvPr>
            <p:ph type="title"/>
          </p:nvPr>
        </p:nvSpPr>
        <p:spPr/>
        <p:txBody>
          <a:bodyPr/>
          <a:lstStyle/>
          <a:p>
            <a:endParaRPr lang="et-EE"/>
          </a:p>
        </p:txBody>
      </p:sp>
    </p:spTree>
    <p:extLst>
      <p:ext uri="{BB962C8B-B14F-4D97-AF65-F5344CB8AC3E}">
        <p14:creationId xmlns:p14="http://schemas.microsoft.com/office/powerpoint/2010/main" val="849750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pPr algn="ctr"/>
            <a:endParaRPr lang="et-EE" dirty="0" smtClean="0"/>
          </a:p>
          <a:p>
            <a:pPr algn="ctr"/>
            <a:endParaRPr lang="et-EE" dirty="0"/>
          </a:p>
          <a:p>
            <a:pPr marL="0" indent="0" algn="ctr">
              <a:buNone/>
            </a:pPr>
            <a:endParaRPr lang="et-EE" dirty="0" smtClean="0"/>
          </a:p>
          <a:p>
            <a:pPr marL="0" indent="0" algn="ctr">
              <a:buNone/>
            </a:pPr>
            <a:r>
              <a:rPr lang="et-EE" sz="4000" dirty="0" smtClean="0"/>
              <a:t>Tänan tähelepanu eest</a:t>
            </a:r>
            <a:endParaRPr lang="et-EE" sz="4000" dirty="0"/>
          </a:p>
        </p:txBody>
      </p:sp>
      <p:sp>
        <p:nvSpPr>
          <p:cNvPr id="2" name="Pealkiri 1"/>
          <p:cNvSpPr>
            <a:spLocks noGrp="1"/>
          </p:cNvSpPr>
          <p:nvPr>
            <p:ph type="title"/>
          </p:nvPr>
        </p:nvSpPr>
        <p:spPr/>
        <p:txBody>
          <a:bodyPr/>
          <a:lstStyle/>
          <a:p>
            <a:endParaRPr lang="et-EE"/>
          </a:p>
        </p:txBody>
      </p:sp>
    </p:spTree>
    <p:extLst>
      <p:ext uri="{BB962C8B-B14F-4D97-AF65-F5344CB8AC3E}">
        <p14:creationId xmlns:p14="http://schemas.microsoft.com/office/powerpoint/2010/main" val="170303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normAutofit/>
          </a:bodyPr>
          <a:lstStyle/>
          <a:p>
            <a:pPr algn="ctr"/>
            <a:endParaRPr lang="et-EE" dirty="0" smtClean="0">
              <a:solidFill>
                <a:srgbClr val="000000"/>
              </a:solidFill>
              <a:latin typeface="Times New Roman"/>
            </a:endParaRPr>
          </a:p>
          <a:p>
            <a:pPr algn="ctr"/>
            <a:endParaRPr lang="et-EE" dirty="0">
              <a:solidFill>
                <a:srgbClr val="000000"/>
              </a:solidFill>
              <a:latin typeface="Times New Roman"/>
            </a:endParaRPr>
          </a:p>
          <a:p>
            <a:pPr algn="ctr"/>
            <a:r>
              <a:rPr lang="et-EE" dirty="0" smtClean="0">
                <a:solidFill>
                  <a:srgbClr val="000000"/>
                </a:solidFill>
                <a:latin typeface="Times New Roman"/>
              </a:rPr>
              <a:t>Igal </a:t>
            </a:r>
            <a:r>
              <a:rPr lang="et-EE" dirty="0">
                <a:solidFill>
                  <a:srgbClr val="000000"/>
                </a:solidFill>
                <a:latin typeface="Times New Roman"/>
              </a:rPr>
              <a:t>aastal miljonid inimesed asuvad elama maailma eri kohtadesse, mille põhjuseks on </a:t>
            </a:r>
            <a:r>
              <a:rPr lang="et-EE" dirty="0" err="1">
                <a:solidFill>
                  <a:srgbClr val="000000"/>
                </a:solidFill>
                <a:latin typeface="Times New Roman"/>
              </a:rPr>
              <a:t>globalisatsioon</a:t>
            </a:r>
            <a:r>
              <a:rPr lang="et-EE" dirty="0">
                <a:solidFill>
                  <a:srgbClr val="000000"/>
                </a:solidFill>
                <a:latin typeface="Times New Roman"/>
              </a:rPr>
              <a:t>, </a:t>
            </a:r>
            <a:r>
              <a:rPr lang="et-EE" dirty="0" smtClean="0">
                <a:solidFill>
                  <a:srgbClr val="000000"/>
                </a:solidFill>
                <a:latin typeface="Times New Roman"/>
              </a:rPr>
              <a:t>sõjad või </a:t>
            </a:r>
            <a:r>
              <a:rPr lang="et-EE" dirty="0">
                <a:solidFill>
                  <a:srgbClr val="000000"/>
                </a:solidFill>
                <a:latin typeface="Times New Roman"/>
              </a:rPr>
              <a:t>looduslikud </a:t>
            </a:r>
            <a:r>
              <a:rPr lang="et-EE" dirty="0" smtClean="0">
                <a:solidFill>
                  <a:srgbClr val="000000"/>
                </a:solidFill>
                <a:latin typeface="Times New Roman"/>
              </a:rPr>
              <a:t>õnnetused. </a:t>
            </a:r>
            <a:endParaRPr lang="et-EE" dirty="0"/>
          </a:p>
        </p:txBody>
      </p:sp>
      <p:sp>
        <p:nvSpPr>
          <p:cNvPr id="2" name="Pealkiri 1"/>
          <p:cNvSpPr>
            <a:spLocks noGrp="1"/>
          </p:cNvSpPr>
          <p:nvPr>
            <p:ph type="title"/>
          </p:nvPr>
        </p:nvSpPr>
        <p:spPr/>
        <p:txBody>
          <a:bodyPr/>
          <a:lstStyle/>
          <a:p>
            <a:endParaRPr lang="et-EE" dirty="0"/>
          </a:p>
        </p:txBody>
      </p:sp>
    </p:spTree>
    <p:extLst>
      <p:ext uri="{BB962C8B-B14F-4D97-AF65-F5344CB8AC3E}">
        <p14:creationId xmlns:p14="http://schemas.microsoft.com/office/powerpoint/2010/main" val="2333905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pPr algn="just"/>
            <a:r>
              <a:rPr lang="et-EE" dirty="0">
                <a:solidFill>
                  <a:srgbClr val="000000"/>
                </a:solidFill>
                <a:latin typeface="Times New Roman"/>
              </a:rPr>
              <a:t>Eesti Põhiseaduse järgi «Kõik on seaduse ees võrdsed. Kedagi ei tohi diskrimineerida rahvuse, rassi, nahavärvuse, soo, keele, päritolu, usutunnistuse, poliitiliste või muude veendumuste, samuti varalise ja sotsiaalse seisundi või muude asjaolude tõttu. Rahvusliku, rassilise, usulise või poliitilise vihkamise, vägivalla ja diskrimineerimise õhutamine on seadusega keelatud ja karistatav. Samuti on seadusega keelatud ja karistatav õhutada vihkamist, vägivalda ja diskrimineerimist ühiskonnakihtide vahel.» </a:t>
            </a:r>
            <a:endParaRPr lang="et-EE" dirty="0"/>
          </a:p>
        </p:txBody>
      </p:sp>
      <p:sp>
        <p:nvSpPr>
          <p:cNvPr id="2" name="Pealkiri 1"/>
          <p:cNvSpPr>
            <a:spLocks noGrp="1"/>
          </p:cNvSpPr>
          <p:nvPr>
            <p:ph type="title"/>
          </p:nvPr>
        </p:nvSpPr>
        <p:spPr/>
        <p:txBody>
          <a:bodyPr/>
          <a:lstStyle/>
          <a:p>
            <a:endParaRPr lang="et-EE"/>
          </a:p>
        </p:txBody>
      </p:sp>
    </p:spTree>
    <p:extLst>
      <p:ext uri="{BB962C8B-B14F-4D97-AF65-F5344CB8AC3E}">
        <p14:creationId xmlns:p14="http://schemas.microsoft.com/office/powerpoint/2010/main" val="1723311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r>
              <a:rPr lang="et-EE" dirty="0">
                <a:solidFill>
                  <a:srgbClr val="000000"/>
                </a:solidFill>
                <a:latin typeface="Times New Roman"/>
              </a:rPr>
              <a:t>«Õe töö ei sõltu abistatava rahvusest, rassist ega usust, ei nahavärvusest, vanusest ega soost, ei poliitilisest ega sotsiaalsest seisusest.» </a:t>
            </a:r>
            <a:endParaRPr lang="et-EE" dirty="0" smtClean="0">
              <a:solidFill>
                <a:srgbClr val="000000"/>
              </a:solidFill>
              <a:latin typeface="Times New Roman"/>
            </a:endParaRPr>
          </a:p>
          <a:p>
            <a:endParaRPr lang="et-EE" dirty="0" smtClean="0">
              <a:solidFill>
                <a:srgbClr val="000000"/>
              </a:solidFill>
              <a:latin typeface="Times New Roman"/>
            </a:endParaRPr>
          </a:p>
          <a:p>
            <a:r>
              <a:rPr lang="et-EE" dirty="0" smtClean="0">
                <a:solidFill>
                  <a:srgbClr val="000000"/>
                </a:solidFill>
                <a:latin typeface="Times New Roman"/>
              </a:rPr>
              <a:t>«</a:t>
            </a:r>
            <a:r>
              <a:rPr lang="et-EE" dirty="0">
                <a:solidFill>
                  <a:srgbClr val="000000"/>
                </a:solidFill>
                <a:latin typeface="Times New Roman"/>
              </a:rPr>
              <a:t>Patsiendil on õigus saada kvaliteetset tervishoiuteenust.» </a:t>
            </a:r>
            <a:endParaRPr lang="et-EE" dirty="0"/>
          </a:p>
        </p:txBody>
      </p:sp>
      <p:sp>
        <p:nvSpPr>
          <p:cNvPr id="2" name="Pealkiri 1"/>
          <p:cNvSpPr>
            <a:spLocks noGrp="1"/>
          </p:cNvSpPr>
          <p:nvPr>
            <p:ph type="title"/>
          </p:nvPr>
        </p:nvSpPr>
        <p:spPr/>
        <p:txBody>
          <a:bodyPr/>
          <a:lstStyle/>
          <a:p>
            <a:endParaRPr lang="et-EE"/>
          </a:p>
        </p:txBody>
      </p:sp>
    </p:spTree>
    <p:extLst>
      <p:ext uri="{BB962C8B-B14F-4D97-AF65-F5344CB8AC3E}">
        <p14:creationId xmlns:p14="http://schemas.microsoft.com/office/powerpoint/2010/main" val="3836708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endParaRPr lang="et-EE" b="1" dirty="0" smtClean="0">
              <a:solidFill>
                <a:srgbClr val="000000"/>
              </a:solidFill>
              <a:latin typeface="Times New Roman"/>
            </a:endParaRPr>
          </a:p>
          <a:p>
            <a:r>
              <a:rPr lang="et-EE" dirty="0" smtClean="0">
                <a:solidFill>
                  <a:srgbClr val="000000"/>
                </a:solidFill>
                <a:latin typeface="Times New Roman"/>
              </a:rPr>
              <a:t>Sageli </a:t>
            </a:r>
            <a:r>
              <a:rPr lang="et-EE" dirty="0">
                <a:solidFill>
                  <a:srgbClr val="000000"/>
                </a:solidFill>
                <a:latin typeface="Times New Roman"/>
              </a:rPr>
              <a:t>immigrantidele osutatav õdede hooldus ei vasta nõuetele ja selle põhjuseks on kultuuriline ja keeleline </a:t>
            </a:r>
            <a:r>
              <a:rPr lang="et-EE" dirty="0" smtClean="0">
                <a:solidFill>
                  <a:srgbClr val="000000"/>
                </a:solidFill>
                <a:latin typeface="Times New Roman"/>
              </a:rPr>
              <a:t>erinevus.</a:t>
            </a:r>
          </a:p>
          <a:p>
            <a:r>
              <a:rPr lang="et-EE" dirty="0" smtClean="0">
                <a:solidFill>
                  <a:srgbClr val="000000"/>
                </a:solidFill>
                <a:latin typeface="Times New Roman"/>
              </a:rPr>
              <a:t>Patsiendi </a:t>
            </a:r>
            <a:r>
              <a:rPr lang="et-EE" dirty="0">
                <a:solidFill>
                  <a:srgbClr val="000000"/>
                </a:solidFill>
                <a:latin typeface="Times New Roman"/>
              </a:rPr>
              <a:t>kultuuritausta teadmise puudumine ja keeleoskuse puudulikkus võib mängida </a:t>
            </a:r>
            <a:r>
              <a:rPr lang="et-EE" dirty="0" smtClean="0">
                <a:solidFill>
                  <a:srgbClr val="000000"/>
                </a:solidFill>
                <a:latin typeface="Times New Roman"/>
              </a:rPr>
              <a:t>negatiivset </a:t>
            </a:r>
            <a:r>
              <a:rPr lang="et-EE" dirty="0">
                <a:solidFill>
                  <a:srgbClr val="000000"/>
                </a:solidFill>
                <a:latin typeface="Times New Roman"/>
              </a:rPr>
              <a:t>rolli </a:t>
            </a:r>
            <a:r>
              <a:rPr lang="et-EE" dirty="0" smtClean="0">
                <a:solidFill>
                  <a:srgbClr val="000000"/>
                </a:solidFill>
                <a:latin typeface="Times New Roman"/>
              </a:rPr>
              <a:t>patsiendi elu päästmisel.</a:t>
            </a:r>
            <a:endParaRPr lang="et-EE" dirty="0"/>
          </a:p>
        </p:txBody>
      </p:sp>
      <p:sp>
        <p:nvSpPr>
          <p:cNvPr id="2" name="Pealkiri 1"/>
          <p:cNvSpPr>
            <a:spLocks noGrp="1"/>
          </p:cNvSpPr>
          <p:nvPr>
            <p:ph type="title"/>
          </p:nvPr>
        </p:nvSpPr>
        <p:spPr/>
        <p:txBody>
          <a:bodyPr/>
          <a:lstStyle/>
          <a:p>
            <a:endParaRPr lang="et-EE"/>
          </a:p>
        </p:txBody>
      </p:sp>
    </p:spTree>
    <p:extLst>
      <p:ext uri="{BB962C8B-B14F-4D97-AF65-F5344CB8AC3E}">
        <p14:creationId xmlns:p14="http://schemas.microsoft.com/office/powerpoint/2010/main" val="3986885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lstStyle/>
          <a:p>
            <a:r>
              <a:rPr lang="et-EE" dirty="0">
                <a:solidFill>
                  <a:srgbClr val="000000"/>
                </a:solidFill>
                <a:latin typeface="Times New Roman"/>
              </a:rPr>
              <a:t>Kohalikku keelt mittevaldavate või halvasti valdajate patsientide hulk kulutab asjatult aega, </a:t>
            </a:r>
            <a:r>
              <a:rPr lang="et-EE" dirty="0" smtClean="0">
                <a:solidFill>
                  <a:srgbClr val="000000"/>
                </a:solidFill>
                <a:latin typeface="Times New Roman"/>
              </a:rPr>
              <a:t>keelebarjäär </a:t>
            </a:r>
            <a:r>
              <a:rPr lang="et-EE" dirty="0">
                <a:solidFill>
                  <a:srgbClr val="000000"/>
                </a:solidFill>
                <a:latin typeface="Times New Roman"/>
              </a:rPr>
              <a:t>suurendab patsiendi stressi. </a:t>
            </a:r>
            <a:endParaRPr lang="et-EE" dirty="0" smtClean="0">
              <a:solidFill>
                <a:srgbClr val="000000"/>
              </a:solidFill>
              <a:latin typeface="Times New Roman"/>
            </a:endParaRPr>
          </a:p>
          <a:p>
            <a:r>
              <a:rPr lang="et-EE" dirty="0">
                <a:solidFill>
                  <a:srgbClr val="000000"/>
                </a:solidFill>
                <a:latin typeface="Times New Roman"/>
              </a:rPr>
              <a:t>Suhtlemine patsiendiga </a:t>
            </a:r>
            <a:r>
              <a:rPr lang="et-EE" dirty="0" smtClean="0">
                <a:solidFill>
                  <a:srgbClr val="000000"/>
                </a:solidFill>
                <a:latin typeface="Times New Roman"/>
              </a:rPr>
              <a:t>tõlgi </a:t>
            </a:r>
            <a:r>
              <a:rPr lang="et-EE" dirty="0">
                <a:solidFill>
                  <a:srgbClr val="000000"/>
                </a:solidFill>
                <a:latin typeface="Times New Roman"/>
              </a:rPr>
              <a:t>abil nõuab lisapingutusi </a:t>
            </a:r>
            <a:r>
              <a:rPr lang="et-EE" dirty="0" smtClean="0">
                <a:solidFill>
                  <a:srgbClr val="000000"/>
                </a:solidFill>
                <a:latin typeface="Times New Roman"/>
              </a:rPr>
              <a:t>õdedelt.</a:t>
            </a:r>
          </a:p>
          <a:p>
            <a:r>
              <a:rPr lang="et-EE" dirty="0" smtClean="0">
                <a:solidFill>
                  <a:srgbClr val="000000"/>
                </a:solidFill>
                <a:latin typeface="Times New Roman"/>
              </a:rPr>
              <a:t>Side </a:t>
            </a:r>
            <a:r>
              <a:rPr lang="et-EE" dirty="0">
                <a:solidFill>
                  <a:srgbClr val="000000"/>
                </a:solidFill>
                <a:latin typeface="Times New Roman"/>
              </a:rPr>
              <a:t>patsiendi-tervishoiu asutuse töötaja vahel </a:t>
            </a:r>
            <a:r>
              <a:rPr lang="et-EE" dirty="0" smtClean="0">
                <a:solidFill>
                  <a:srgbClr val="000000"/>
                </a:solidFill>
                <a:latin typeface="Times New Roman"/>
              </a:rPr>
              <a:t>on vähem </a:t>
            </a:r>
            <a:r>
              <a:rPr lang="et-EE" dirty="0">
                <a:solidFill>
                  <a:srgbClr val="000000"/>
                </a:solidFill>
                <a:latin typeface="Times New Roman"/>
              </a:rPr>
              <a:t>edukas, patsientide rahulolu väheneb ja rahulolematus suureneb. </a:t>
            </a:r>
            <a:endParaRPr lang="et-EE" dirty="0" smtClean="0">
              <a:solidFill>
                <a:srgbClr val="000000"/>
              </a:solidFill>
              <a:latin typeface="Times New Roman"/>
            </a:endParaRPr>
          </a:p>
          <a:p>
            <a:endParaRPr lang="et-EE" dirty="0"/>
          </a:p>
        </p:txBody>
      </p:sp>
      <p:sp>
        <p:nvSpPr>
          <p:cNvPr id="2" name="Pealkiri 1"/>
          <p:cNvSpPr>
            <a:spLocks noGrp="1"/>
          </p:cNvSpPr>
          <p:nvPr>
            <p:ph type="title"/>
          </p:nvPr>
        </p:nvSpPr>
        <p:spPr/>
        <p:txBody>
          <a:bodyPr/>
          <a:lstStyle/>
          <a:p>
            <a:r>
              <a:rPr lang="et-EE" dirty="0">
                <a:solidFill>
                  <a:srgbClr val="000000"/>
                </a:solidFill>
                <a:latin typeface="Times New Roman"/>
              </a:rPr>
              <a:t>Keelebarjääri mõju õe tegevusele </a:t>
            </a:r>
            <a:endParaRPr lang="et-EE" dirty="0"/>
          </a:p>
        </p:txBody>
      </p:sp>
    </p:spTree>
    <p:extLst>
      <p:ext uri="{BB962C8B-B14F-4D97-AF65-F5344CB8AC3E}">
        <p14:creationId xmlns:p14="http://schemas.microsoft.com/office/powerpoint/2010/main" val="3605698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normAutofit lnSpcReduction="10000"/>
          </a:bodyPr>
          <a:lstStyle/>
          <a:p>
            <a:r>
              <a:rPr lang="et-EE" dirty="0">
                <a:solidFill>
                  <a:srgbClr val="000000"/>
                </a:solidFill>
                <a:latin typeface="Times New Roman"/>
              </a:rPr>
              <a:t>Kultuurilised piirid </a:t>
            </a:r>
            <a:r>
              <a:rPr lang="et-EE" dirty="0" smtClean="0">
                <a:solidFill>
                  <a:srgbClr val="000000"/>
                </a:solidFill>
                <a:latin typeface="Times New Roman"/>
              </a:rPr>
              <a:t>avarduvad ja </a:t>
            </a:r>
            <a:r>
              <a:rPr lang="et-EE" dirty="0">
                <a:solidFill>
                  <a:srgbClr val="000000"/>
                </a:solidFill>
                <a:latin typeface="Times New Roman"/>
              </a:rPr>
              <a:t>võivad viia arusaamatusteni õdede ja patsientide vahel </a:t>
            </a:r>
            <a:endParaRPr lang="et-EE" dirty="0" smtClean="0">
              <a:solidFill>
                <a:srgbClr val="000000"/>
              </a:solidFill>
              <a:latin typeface="Times New Roman"/>
            </a:endParaRPr>
          </a:p>
          <a:p>
            <a:r>
              <a:rPr lang="fi-FI" dirty="0">
                <a:solidFill>
                  <a:srgbClr val="000000"/>
                </a:solidFill>
                <a:latin typeface="Times New Roman"/>
              </a:rPr>
              <a:t>Ida ja </a:t>
            </a:r>
            <a:r>
              <a:rPr lang="fi-FI" dirty="0" err="1">
                <a:solidFill>
                  <a:srgbClr val="000000"/>
                </a:solidFill>
                <a:latin typeface="Times New Roman"/>
              </a:rPr>
              <a:t>Lääne</a:t>
            </a:r>
            <a:r>
              <a:rPr lang="fi-FI" dirty="0">
                <a:solidFill>
                  <a:srgbClr val="000000"/>
                </a:solidFill>
                <a:latin typeface="Times New Roman"/>
              </a:rPr>
              <a:t> </a:t>
            </a:r>
            <a:r>
              <a:rPr lang="fi-FI" dirty="0" err="1">
                <a:solidFill>
                  <a:srgbClr val="000000"/>
                </a:solidFill>
                <a:latin typeface="Times New Roman"/>
              </a:rPr>
              <a:t>rahvuste</a:t>
            </a:r>
            <a:r>
              <a:rPr lang="fi-FI" dirty="0">
                <a:solidFill>
                  <a:srgbClr val="000000"/>
                </a:solidFill>
                <a:latin typeface="Times New Roman"/>
              </a:rPr>
              <a:t> </a:t>
            </a:r>
            <a:r>
              <a:rPr lang="fi-FI" dirty="0" err="1">
                <a:solidFill>
                  <a:srgbClr val="000000"/>
                </a:solidFill>
                <a:latin typeface="Times New Roman"/>
              </a:rPr>
              <a:t>vahel</a:t>
            </a:r>
            <a:r>
              <a:rPr lang="fi-FI" dirty="0">
                <a:solidFill>
                  <a:srgbClr val="000000"/>
                </a:solidFill>
                <a:latin typeface="Times New Roman"/>
              </a:rPr>
              <a:t> on </a:t>
            </a:r>
            <a:r>
              <a:rPr lang="fi-FI" dirty="0" err="1">
                <a:solidFill>
                  <a:srgbClr val="000000"/>
                </a:solidFill>
                <a:latin typeface="Times New Roman"/>
              </a:rPr>
              <a:t>erinevus</a:t>
            </a:r>
            <a:r>
              <a:rPr lang="fi-FI" dirty="0">
                <a:solidFill>
                  <a:srgbClr val="000000"/>
                </a:solidFill>
                <a:latin typeface="Times New Roman"/>
              </a:rPr>
              <a:t> </a:t>
            </a:r>
            <a:r>
              <a:rPr lang="fi-FI" dirty="0" err="1">
                <a:solidFill>
                  <a:srgbClr val="000000"/>
                </a:solidFill>
                <a:latin typeface="Times New Roman"/>
              </a:rPr>
              <a:t>pere</a:t>
            </a:r>
            <a:r>
              <a:rPr lang="fi-FI" dirty="0">
                <a:solidFill>
                  <a:srgbClr val="000000"/>
                </a:solidFill>
                <a:latin typeface="Times New Roman"/>
              </a:rPr>
              <a:t> </a:t>
            </a:r>
            <a:r>
              <a:rPr lang="fi-FI" dirty="0" err="1">
                <a:solidFill>
                  <a:srgbClr val="000000"/>
                </a:solidFill>
                <a:latin typeface="Times New Roman"/>
              </a:rPr>
              <a:t>traditsioonides</a:t>
            </a:r>
            <a:r>
              <a:rPr lang="fi-FI" dirty="0">
                <a:solidFill>
                  <a:srgbClr val="000000"/>
                </a:solidFill>
                <a:latin typeface="Times New Roman"/>
              </a:rPr>
              <a:t> </a:t>
            </a:r>
            <a:endParaRPr lang="et-EE" dirty="0" smtClean="0">
              <a:solidFill>
                <a:srgbClr val="000000"/>
              </a:solidFill>
              <a:latin typeface="Times New Roman"/>
            </a:endParaRPr>
          </a:p>
          <a:p>
            <a:r>
              <a:rPr lang="et-EE" dirty="0">
                <a:solidFill>
                  <a:srgbClr val="000000"/>
                </a:solidFill>
                <a:latin typeface="Times New Roman"/>
              </a:rPr>
              <a:t>Oma töös viitavad õed raskustele, mis tulenevad moslemite usust mitte paljastada ülakeha uuringute tegemiseks </a:t>
            </a:r>
            <a:endParaRPr lang="et-EE" dirty="0" smtClean="0">
              <a:solidFill>
                <a:srgbClr val="000000"/>
              </a:solidFill>
              <a:latin typeface="Times New Roman"/>
            </a:endParaRPr>
          </a:p>
          <a:p>
            <a:r>
              <a:rPr lang="fi-FI" dirty="0" err="1">
                <a:solidFill>
                  <a:srgbClr val="000000"/>
                </a:solidFill>
                <a:latin typeface="Times New Roman"/>
              </a:rPr>
              <a:t>Vältimatu</a:t>
            </a:r>
            <a:r>
              <a:rPr lang="fi-FI" dirty="0">
                <a:solidFill>
                  <a:srgbClr val="000000"/>
                </a:solidFill>
                <a:latin typeface="Times New Roman"/>
              </a:rPr>
              <a:t> ravi osakonna </a:t>
            </a:r>
            <a:r>
              <a:rPr lang="fi-FI" dirty="0" err="1">
                <a:solidFill>
                  <a:srgbClr val="000000"/>
                </a:solidFill>
                <a:latin typeface="Times New Roman"/>
              </a:rPr>
              <a:t>õed</a:t>
            </a:r>
            <a:r>
              <a:rPr lang="fi-FI" dirty="0">
                <a:solidFill>
                  <a:srgbClr val="000000"/>
                </a:solidFill>
                <a:latin typeface="Times New Roman"/>
              </a:rPr>
              <a:t> </a:t>
            </a:r>
            <a:r>
              <a:rPr lang="fi-FI" dirty="0" err="1">
                <a:solidFill>
                  <a:srgbClr val="000000"/>
                </a:solidFill>
                <a:latin typeface="Times New Roman"/>
              </a:rPr>
              <a:t>tunnevad</a:t>
            </a:r>
            <a:r>
              <a:rPr lang="fi-FI" dirty="0">
                <a:solidFill>
                  <a:srgbClr val="000000"/>
                </a:solidFill>
                <a:latin typeface="Times New Roman"/>
              </a:rPr>
              <a:t> </a:t>
            </a:r>
            <a:r>
              <a:rPr lang="fi-FI" dirty="0" err="1">
                <a:solidFill>
                  <a:srgbClr val="000000"/>
                </a:solidFill>
                <a:latin typeface="Times New Roman"/>
              </a:rPr>
              <a:t>raskusi</a:t>
            </a:r>
            <a:r>
              <a:rPr lang="fi-FI" dirty="0">
                <a:solidFill>
                  <a:srgbClr val="000000"/>
                </a:solidFill>
                <a:latin typeface="Times New Roman"/>
              </a:rPr>
              <a:t> haavade </a:t>
            </a:r>
            <a:r>
              <a:rPr lang="fi-FI" dirty="0" err="1">
                <a:solidFill>
                  <a:srgbClr val="000000"/>
                </a:solidFill>
                <a:latin typeface="Times New Roman"/>
              </a:rPr>
              <a:t>töötlemisel</a:t>
            </a:r>
            <a:r>
              <a:rPr lang="fi-FI" dirty="0">
                <a:solidFill>
                  <a:srgbClr val="000000"/>
                </a:solidFill>
                <a:latin typeface="Times New Roman"/>
              </a:rPr>
              <a:t> </a:t>
            </a:r>
            <a:endParaRPr lang="et-EE" dirty="0" smtClean="0">
              <a:solidFill>
                <a:srgbClr val="000000"/>
              </a:solidFill>
              <a:latin typeface="Times New Roman"/>
            </a:endParaRPr>
          </a:p>
          <a:p>
            <a:r>
              <a:rPr lang="et-EE" dirty="0" smtClean="0">
                <a:solidFill>
                  <a:srgbClr val="000000"/>
                </a:solidFill>
                <a:latin typeface="Times New Roman"/>
              </a:rPr>
              <a:t>Madal </a:t>
            </a:r>
            <a:r>
              <a:rPr lang="et-EE" dirty="0">
                <a:solidFill>
                  <a:srgbClr val="000000"/>
                </a:solidFill>
                <a:latin typeface="Times New Roman"/>
              </a:rPr>
              <a:t>haridustase soodustab </a:t>
            </a:r>
            <a:r>
              <a:rPr lang="et-EE" dirty="0" smtClean="0">
                <a:solidFill>
                  <a:srgbClr val="000000"/>
                </a:solidFill>
                <a:latin typeface="Times New Roman"/>
              </a:rPr>
              <a:t>konfliktide </a:t>
            </a:r>
            <a:r>
              <a:rPr lang="et-EE" dirty="0">
                <a:solidFill>
                  <a:srgbClr val="000000"/>
                </a:solidFill>
                <a:latin typeface="Times New Roman"/>
              </a:rPr>
              <a:t>teket ja usaldamatust </a:t>
            </a:r>
            <a:endParaRPr lang="et-EE" dirty="0"/>
          </a:p>
        </p:txBody>
      </p:sp>
      <p:sp>
        <p:nvSpPr>
          <p:cNvPr id="2" name="Pealkiri 1"/>
          <p:cNvSpPr>
            <a:spLocks noGrp="1"/>
          </p:cNvSpPr>
          <p:nvPr>
            <p:ph type="title"/>
          </p:nvPr>
        </p:nvSpPr>
        <p:spPr/>
        <p:txBody>
          <a:bodyPr>
            <a:normAutofit fontScale="90000"/>
          </a:bodyPr>
          <a:lstStyle/>
          <a:p>
            <a:r>
              <a:rPr lang="et-EE" dirty="0">
                <a:solidFill>
                  <a:srgbClr val="000000"/>
                </a:solidFill>
                <a:latin typeface="Times New Roman"/>
              </a:rPr>
              <a:t>Mitmekultuurilisuse mõju õe tegevusele </a:t>
            </a:r>
            <a:endParaRPr lang="et-EE" dirty="0"/>
          </a:p>
        </p:txBody>
      </p:sp>
    </p:spTree>
    <p:extLst>
      <p:ext uri="{BB962C8B-B14F-4D97-AF65-F5344CB8AC3E}">
        <p14:creationId xmlns:p14="http://schemas.microsoft.com/office/powerpoint/2010/main" val="3644152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normAutofit fontScale="92500" lnSpcReduction="10000"/>
          </a:bodyPr>
          <a:lstStyle/>
          <a:p>
            <a:r>
              <a:rPr lang="et-EE" dirty="0">
                <a:solidFill>
                  <a:srgbClr val="000000"/>
                </a:solidFill>
                <a:latin typeface="Times New Roman"/>
              </a:rPr>
              <a:t>Ravi </a:t>
            </a:r>
            <a:r>
              <a:rPr lang="et-EE" dirty="0" smtClean="0">
                <a:solidFill>
                  <a:srgbClr val="000000"/>
                </a:solidFill>
                <a:latin typeface="Times New Roman"/>
              </a:rPr>
              <a:t>teostamisel </a:t>
            </a:r>
            <a:r>
              <a:rPr lang="et-EE" dirty="0">
                <a:solidFill>
                  <a:srgbClr val="000000"/>
                </a:solidFill>
                <a:latin typeface="Times New Roman"/>
              </a:rPr>
              <a:t>ja patsiendi uuringutel ambulatooriumis on õde esimene kontakti looja patsiendi- immigrandiga </a:t>
            </a:r>
            <a:endParaRPr lang="et-EE" dirty="0" smtClean="0">
              <a:solidFill>
                <a:srgbClr val="000000"/>
              </a:solidFill>
              <a:latin typeface="Times New Roman"/>
            </a:endParaRPr>
          </a:p>
          <a:p>
            <a:r>
              <a:rPr lang="et-EE" dirty="0" smtClean="0">
                <a:solidFill>
                  <a:srgbClr val="000000"/>
                </a:solidFill>
                <a:latin typeface="Times New Roman"/>
              </a:rPr>
              <a:t>Õde </a:t>
            </a:r>
            <a:r>
              <a:rPr lang="et-EE" dirty="0">
                <a:solidFill>
                  <a:srgbClr val="000000"/>
                </a:solidFill>
                <a:latin typeface="Times New Roman"/>
              </a:rPr>
              <a:t>peab rääkima patsiendiga aeglaselt, patsiendi jaoks arusaadavas keeles, õde peab küsima patsiendilt küsimusi, et </a:t>
            </a:r>
            <a:r>
              <a:rPr lang="et-EE" dirty="0" smtClean="0">
                <a:solidFill>
                  <a:srgbClr val="000000"/>
                </a:solidFill>
                <a:latin typeface="Times New Roman"/>
              </a:rPr>
              <a:t>selgitada</a:t>
            </a:r>
            <a:r>
              <a:rPr lang="et-EE" dirty="0">
                <a:solidFill>
                  <a:srgbClr val="000000"/>
                </a:solidFill>
                <a:latin typeface="Times New Roman"/>
              </a:rPr>
              <a:t>, kas patsient sai õest aru </a:t>
            </a:r>
            <a:endParaRPr lang="et-EE" dirty="0" smtClean="0">
              <a:solidFill>
                <a:srgbClr val="000000"/>
              </a:solidFill>
              <a:latin typeface="Times New Roman"/>
            </a:endParaRPr>
          </a:p>
          <a:p>
            <a:r>
              <a:rPr lang="et-EE" dirty="0">
                <a:solidFill>
                  <a:srgbClr val="000000"/>
                </a:solidFill>
                <a:latin typeface="Times New Roman"/>
              </a:rPr>
              <a:t>Patsientide instrueerimisel kasutab õde žeste ja kehakeelt, kui patsient ei valda suhtluskeelt ja tõlk puudub </a:t>
            </a:r>
            <a:endParaRPr lang="et-EE" dirty="0" smtClean="0">
              <a:solidFill>
                <a:srgbClr val="000000"/>
              </a:solidFill>
              <a:latin typeface="Times New Roman"/>
            </a:endParaRPr>
          </a:p>
          <a:p>
            <a:r>
              <a:rPr lang="et-EE" dirty="0">
                <a:solidFill>
                  <a:srgbClr val="000000"/>
                </a:solidFill>
                <a:latin typeface="Times New Roman"/>
              </a:rPr>
              <a:t>Samuti kasutavad õed mänguasju, erinevaid </a:t>
            </a:r>
            <a:r>
              <a:rPr lang="et-EE" dirty="0" smtClean="0">
                <a:solidFill>
                  <a:srgbClr val="000000"/>
                </a:solidFill>
                <a:latin typeface="Times New Roman"/>
              </a:rPr>
              <a:t>abivahendeid </a:t>
            </a:r>
            <a:r>
              <a:rPr lang="et-EE" dirty="0">
                <a:solidFill>
                  <a:srgbClr val="000000"/>
                </a:solidFill>
                <a:latin typeface="Times New Roman"/>
              </a:rPr>
              <a:t>ja näitlikke </a:t>
            </a:r>
            <a:r>
              <a:rPr lang="et-EE" dirty="0" smtClean="0">
                <a:solidFill>
                  <a:srgbClr val="000000"/>
                </a:solidFill>
                <a:latin typeface="Times New Roman"/>
              </a:rPr>
              <a:t>õpiabinõusid</a:t>
            </a:r>
            <a:r>
              <a:rPr lang="et-EE" dirty="0">
                <a:solidFill>
                  <a:srgbClr val="000000"/>
                </a:solidFill>
                <a:latin typeface="Times New Roman"/>
              </a:rPr>
              <a:t>, et end paremini selgeks teha </a:t>
            </a:r>
            <a:endParaRPr lang="et-EE" dirty="0" smtClean="0">
              <a:solidFill>
                <a:srgbClr val="000000"/>
              </a:solidFill>
              <a:latin typeface="Times New Roman"/>
            </a:endParaRPr>
          </a:p>
          <a:p>
            <a:r>
              <a:rPr lang="et-EE" dirty="0">
                <a:solidFill>
                  <a:srgbClr val="000000"/>
                </a:solidFill>
                <a:latin typeface="Times New Roman"/>
              </a:rPr>
              <a:t>Et kohtumine patsiendiga kulgeks edukalt, valmistavad õed küsimused ette ja mõtlevad läbi millises järjekorras neid küsida </a:t>
            </a:r>
            <a:endParaRPr lang="et-EE" dirty="0"/>
          </a:p>
        </p:txBody>
      </p:sp>
      <p:sp>
        <p:nvSpPr>
          <p:cNvPr id="2" name="Pealkiri 1"/>
          <p:cNvSpPr>
            <a:spLocks noGrp="1"/>
          </p:cNvSpPr>
          <p:nvPr>
            <p:ph type="title"/>
          </p:nvPr>
        </p:nvSpPr>
        <p:spPr/>
        <p:txBody>
          <a:bodyPr>
            <a:normAutofit fontScale="90000"/>
          </a:bodyPr>
          <a:lstStyle/>
          <a:p>
            <a:r>
              <a:rPr lang="et-EE" dirty="0">
                <a:solidFill>
                  <a:srgbClr val="000000"/>
                </a:solidFill>
                <a:latin typeface="Times New Roman"/>
              </a:rPr>
              <a:t>Võtted keelebarjääri mõju leevendamiseks </a:t>
            </a:r>
            <a:endParaRPr lang="et-EE" dirty="0"/>
          </a:p>
        </p:txBody>
      </p:sp>
    </p:spTree>
    <p:extLst>
      <p:ext uri="{BB962C8B-B14F-4D97-AF65-F5344CB8AC3E}">
        <p14:creationId xmlns:p14="http://schemas.microsoft.com/office/powerpoint/2010/main" val="4195722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p:txBody>
          <a:bodyPr>
            <a:normAutofit lnSpcReduction="10000"/>
          </a:bodyPr>
          <a:lstStyle/>
          <a:p>
            <a:r>
              <a:rPr lang="et-EE" dirty="0">
                <a:solidFill>
                  <a:srgbClr val="000000"/>
                </a:solidFill>
                <a:latin typeface="Times New Roman"/>
              </a:rPr>
              <a:t>Sugulased ja sõbrad osutuvad vahel ainsaks alternatiiviks suhetes </a:t>
            </a:r>
            <a:r>
              <a:rPr lang="et-EE" dirty="0" smtClean="0">
                <a:solidFill>
                  <a:srgbClr val="000000"/>
                </a:solidFill>
                <a:latin typeface="Times New Roman"/>
              </a:rPr>
              <a:t>immigrandist </a:t>
            </a:r>
            <a:r>
              <a:rPr lang="et-EE" dirty="0">
                <a:solidFill>
                  <a:srgbClr val="000000"/>
                </a:solidFill>
                <a:latin typeface="Times New Roman"/>
              </a:rPr>
              <a:t>patsiendiga </a:t>
            </a:r>
            <a:endParaRPr lang="et-EE" dirty="0" smtClean="0">
              <a:solidFill>
                <a:srgbClr val="000000"/>
              </a:solidFill>
              <a:latin typeface="Times New Roman"/>
            </a:endParaRPr>
          </a:p>
          <a:p>
            <a:r>
              <a:rPr lang="et-EE" dirty="0">
                <a:solidFill>
                  <a:srgbClr val="000000"/>
                </a:solidFill>
                <a:latin typeface="Times New Roman"/>
              </a:rPr>
              <a:t>Keelebarjäär võib seada ohtu tervishoiu teeninduse kvaliteedi, mida on kerge vältida professionaalse tõlgi </a:t>
            </a:r>
            <a:r>
              <a:rPr lang="et-EE" dirty="0" smtClean="0">
                <a:solidFill>
                  <a:srgbClr val="000000"/>
                </a:solidFill>
                <a:latin typeface="Times New Roman"/>
              </a:rPr>
              <a:t>olemasoluga </a:t>
            </a:r>
          </a:p>
          <a:p>
            <a:r>
              <a:rPr lang="et-EE" dirty="0">
                <a:solidFill>
                  <a:srgbClr val="000000"/>
                </a:solidFill>
                <a:latin typeface="Times New Roman"/>
              </a:rPr>
              <a:t>Tõlgile esitatavad nõuded on hea keele oskus, neutraalsus, </a:t>
            </a:r>
            <a:r>
              <a:rPr lang="et-EE" dirty="0" smtClean="0">
                <a:solidFill>
                  <a:srgbClr val="000000"/>
                </a:solidFill>
                <a:latin typeface="Times New Roman"/>
              </a:rPr>
              <a:t>meditsiiniliste </a:t>
            </a:r>
            <a:r>
              <a:rPr lang="et-EE" dirty="0">
                <a:solidFill>
                  <a:srgbClr val="000000"/>
                </a:solidFill>
                <a:latin typeface="Times New Roman"/>
              </a:rPr>
              <a:t>terminite teadmine ja vastutus töö eest (tähelepanelikkus, jälgimine, punktuaalsus). </a:t>
            </a:r>
            <a:endParaRPr lang="et-EE" dirty="0" smtClean="0">
              <a:solidFill>
                <a:srgbClr val="000000"/>
              </a:solidFill>
              <a:latin typeface="Times New Roman"/>
            </a:endParaRPr>
          </a:p>
          <a:p>
            <a:r>
              <a:rPr lang="et-EE" dirty="0">
                <a:solidFill>
                  <a:srgbClr val="000000"/>
                </a:solidFill>
                <a:latin typeface="Times New Roman"/>
              </a:rPr>
              <a:t>Tõlgi puudumisel kohapeal soovitatakse õdedel kasutada tõlketeenust telefoni teel </a:t>
            </a:r>
            <a:endParaRPr lang="et-EE" dirty="0" smtClean="0">
              <a:solidFill>
                <a:srgbClr val="000000"/>
              </a:solidFill>
              <a:latin typeface="Times New Roman"/>
            </a:endParaRPr>
          </a:p>
          <a:p>
            <a:endParaRPr lang="et-EE" dirty="0"/>
          </a:p>
        </p:txBody>
      </p:sp>
      <p:sp>
        <p:nvSpPr>
          <p:cNvPr id="2" name="Pealkiri 1"/>
          <p:cNvSpPr>
            <a:spLocks noGrp="1"/>
          </p:cNvSpPr>
          <p:nvPr>
            <p:ph type="title"/>
          </p:nvPr>
        </p:nvSpPr>
        <p:spPr/>
        <p:txBody>
          <a:bodyPr/>
          <a:lstStyle/>
          <a:p>
            <a:endParaRPr lang="et-EE"/>
          </a:p>
        </p:txBody>
      </p:sp>
    </p:spTree>
    <p:extLst>
      <p:ext uri="{BB962C8B-B14F-4D97-AF65-F5344CB8AC3E}">
        <p14:creationId xmlns:p14="http://schemas.microsoft.com/office/powerpoint/2010/main" val="12659662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ogunemine">
  <a:themeElements>
    <a:clrScheme name="Kogunemin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ogunemin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Kogunemin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arkvarakomplekti Office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89</TotalTime>
  <Words>531</Words>
  <Application>Microsoft Office PowerPoint</Application>
  <PresentationFormat>Ekraaniseanss (4:3)</PresentationFormat>
  <Paragraphs>42</Paragraphs>
  <Slides>12</Slides>
  <Notes>0</Notes>
  <HiddenSlides>0</HiddenSlides>
  <MMClips>0</MMClips>
  <ScaleCrop>false</ScaleCrop>
  <HeadingPairs>
    <vt:vector size="4" baseType="variant">
      <vt:variant>
        <vt:lpstr>Kujundus</vt:lpstr>
      </vt:variant>
      <vt:variant>
        <vt:i4>1</vt:i4>
      </vt:variant>
      <vt:variant>
        <vt:lpstr>Slaidipealkirjad</vt:lpstr>
      </vt:variant>
      <vt:variant>
        <vt:i4>12</vt:i4>
      </vt:variant>
    </vt:vector>
  </HeadingPairs>
  <TitlesOfParts>
    <vt:vector size="13" baseType="lpstr">
      <vt:lpstr>Kogunemine</vt:lpstr>
      <vt:lpstr>Keelebarjääri ja mitmekultuurilisuse mõju õe tegevusele</vt:lpstr>
      <vt:lpstr>PowerPointi esitlus</vt:lpstr>
      <vt:lpstr>PowerPointi esitlus</vt:lpstr>
      <vt:lpstr>PowerPointi esitlus</vt:lpstr>
      <vt:lpstr>PowerPointi esitlus</vt:lpstr>
      <vt:lpstr>Keelebarjääri mõju õe tegevusele </vt:lpstr>
      <vt:lpstr>Mitmekultuurilisuse mõju õe tegevusele </vt:lpstr>
      <vt:lpstr>Võtted keelebarjääri mõju leevendamiseks </vt:lpstr>
      <vt:lpstr>PowerPointi esitlus</vt:lpstr>
      <vt:lpstr>Võtted mitmekultuurilisuse mõju leevendamiseks </vt:lpstr>
      <vt:lpstr>PowerPointi esitlus</vt:lpstr>
      <vt:lpstr>PowerPointi esitlus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Keelebarjääri ja mitmekultuurilisuse mõju õe tegevusele</dc:title>
  <dc:creator>Jelenas</dc:creator>
  <cp:lastModifiedBy>Olesja</cp:lastModifiedBy>
  <cp:revision>8</cp:revision>
  <cp:lastPrinted>2016-09-27T11:45:26Z</cp:lastPrinted>
  <dcterms:created xsi:type="dcterms:W3CDTF">2016-09-27T10:36:04Z</dcterms:created>
  <dcterms:modified xsi:type="dcterms:W3CDTF">2016-10-12T08:04:52Z</dcterms:modified>
</cp:coreProperties>
</file>