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8" r:id="rId4"/>
    <p:sldId id="258" r:id="rId5"/>
    <p:sldId id="269" r:id="rId6"/>
    <p:sldId id="261" r:id="rId7"/>
    <p:sldId id="262" r:id="rId8"/>
    <p:sldId id="264" r:id="rId9"/>
    <p:sldId id="263" r:id="rId10"/>
    <p:sldId id="273" r:id="rId11"/>
    <p:sldId id="274" r:id="rId12"/>
    <p:sldId id="270" r:id="rId13"/>
    <p:sldId id="271" r:id="rId14"/>
    <p:sldId id="272" r:id="rId15"/>
    <p:sldId id="277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3" autoAdjust="0"/>
    <p:restoredTop sz="94661" autoAdjust="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ED86C-8A6A-4833-8DB6-D393A3F6AD59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00161C-A544-4BD1-AAF0-F934F3422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47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Достижения современной науки и бурный технический прогресс позволяют совершенствовать практическую деятельность во всех отраслях медицины.  Появляются новые методы исследования, диагностики и лечения, что требует от медицинского работника углубления знаний в узком профиле.  И создается ситуация, когда восприятие больного человека сводится к конкретной патологии органа или системы, в то время как психологические особенности, характер, личность пациента постепенно отходят на задний план.  Эта проблема современной медицины названа одной из самых актуальных, несмотря на то, что её решение – проявление фундаментальных качеств медработника – гуманности и добродетели.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0161C-A544-4BD1-AAF0-F934F342283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952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Умение видеть психологическое состояние пациента необходимо, потому что болезнь делает даже самого сильного и рассудительного человека слабым, по-детски беспомощным. Пациент становится чувствительнее, быстрее воспринимает всё, что слышит и видит, поэтому больше подвержен вредоносным психическим воздействиям.  Единственным его защитником и помощником является медик – носитель силы, бодрости и уверенности в благополучном исходе заболевания.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0161C-A544-4BD1-AAF0-F934F342283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87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Известный американский врач и ученый Т. </a:t>
            </a:r>
            <a:r>
              <a:rPr lang="ru-RU" dirty="0" err="1" smtClean="0"/>
              <a:t>Харрисон</a:t>
            </a:r>
            <a:r>
              <a:rPr lang="ru-RU" dirty="0" smtClean="0"/>
              <a:t> писал: «Больной ждет от врача такта, дружелюбия и понимания, ибо он [больной] не являет собой коллекцию синдромов, нарушенных функций, поврежденных органов и расстроенных чувств. Он – человек, полный страданий и надежд, ищущий облегчения, помощи и обретения уверенности».  Один из самых эффективных видов ухода за любыми пациентами – психогигиена общения, которая предупреждает возникновение не только психических, но и соматических заболеваний, таких как гипертония, инфаркт, кожные болезни и проч. Представьте ситуацию: пожилая женщина идет на исследование, о котором ничего не знает. Никто не рассказал ей о нём, а спросить  у медперсонала  она постеснялась. Встала пациентка в очередь и занервничала. Вдруг повысилось давление, развилась тахикардия… аритмия… состояние её ухудшилось. Кто виноват? Объективно: никто. Но этого можно было избежать: просто сказать несколько фраз – успокоить пожилого человека.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0161C-A544-4BD1-AAF0-F934F342283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889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Объяснил и описал этот феномен известный русский ученый-физиолог  И. П. Павлов. Он писал:  «Слово влияет на психику, на высшие регулирующие функции мозга, на весь организм, беспрерывно взаимодействующий с окружающей средой».  Эту мысль усовершенствовал российский врач, доктор медицинских наук Александр Михайлович </a:t>
            </a:r>
            <a:r>
              <a:rPr lang="ru-RU" dirty="0" err="1" smtClean="0"/>
              <a:t>Ногаллер</a:t>
            </a:r>
            <a:r>
              <a:rPr lang="ru-RU" dirty="0" smtClean="0"/>
              <a:t> : «Слово не менее эффективное средство, нежели медикамент и хирургическое вмешательство. Оно способно пациента сделать союзником врача (м/с) или развести их по разным сторонам в деле исцеления». И был он прав. Слово, сказанное врачом, медицинской сестрой, может ранить, убить, но может вылечить, поднять настроение, снять депрессию, исцелить, казалось бы, безнадежного больного. Одна из проблем общения в медицине в том, что медработники не учитывают последствия своих слов, объективно становясь виновниками новых заболеваний или осложнений существующих болезней. Широко известно понятие о ятрогениях – болезненных состояниях, вызванных действиями врача. Примером может служить случай, описанный Е. А. Вагнером в книге «О самовоспитании врача»:</a:t>
            </a:r>
          </a:p>
          <a:p>
            <a:r>
              <a:rPr lang="ru-RU" dirty="0" smtClean="0"/>
              <a:t>« На приём пришел больной и мрачно сообщил:</a:t>
            </a:r>
          </a:p>
          <a:p>
            <a:r>
              <a:rPr lang="ru-RU" dirty="0" smtClean="0"/>
              <a:t>– Доктор, у меня рак желудка, только об этом мне не говорят…</a:t>
            </a:r>
          </a:p>
          <a:p>
            <a:r>
              <a:rPr lang="ru-RU" dirty="0" smtClean="0"/>
              <a:t>– Из чего вы это заключили?</a:t>
            </a:r>
          </a:p>
          <a:p>
            <a:r>
              <a:rPr lang="ru-RU" dirty="0" smtClean="0"/>
              <a:t>– Я был у рентгенолога. Он сообщил лечащему врачу, что у меня желудок в форме крючка. Мне стало ясно, что у меня рак, иначе, почему же желудку быть в форме крючка? Вот уж год я болею…»</a:t>
            </a:r>
          </a:p>
          <a:p>
            <a:r>
              <a:rPr lang="ru-RU" dirty="0" smtClean="0"/>
              <a:t>Пациент не знал, что желудок всегда имеет форму крючка, и целый год страдал из-за неосторожно сказанной фразы. В последние годы к ятрогениям добавился термин "</a:t>
            </a:r>
            <a:r>
              <a:rPr lang="ru-RU" dirty="0" err="1" smtClean="0"/>
              <a:t>сорроригения</a:t>
            </a:r>
            <a:r>
              <a:rPr lang="ru-RU" dirty="0" smtClean="0"/>
              <a:t>" – вредное психическое воздействие медицинских сестер. Иногда можно слышать, как во время обходов медсестра докладывает врачу: "У больного частый пульс, высокое артериальное давление, резко повысилась температура". Такое сообщение, сказанное в присутствии больного, может сильно на него подействовать, особенно если он мнителен и тревожен.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0161C-A544-4BD1-AAF0-F934F342283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251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Пациент не знал, что желудок всегда имеет форму крючка, и целый год страдал из-за неосторожно сказанной фразы. В последние годы к ятрогениям добавился термин "</a:t>
            </a:r>
            <a:r>
              <a:rPr lang="ru-RU" dirty="0" err="1" smtClean="0"/>
              <a:t>сорроригения</a:t>
            </a:r>
            <a:r>
              <a:rPr lang="ru-RU" dirty="0" smtClean="0"/>
              <a:t>" – вредное психическое воздействие медицинских сестер. Иногда можно слышать, как во время обходов медсестра докладывает врачу: "У больного частый пульс, высокое артериальное давление, резко повысилась температура". Такое сообщение, сказанное в присутствии больного, может сильно на него подействовать, особенно если он мнителен и тревожен.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0161C-A544-4BD1-AAF0-F934F342283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064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Страх, посеянный в душе больного, - плохой соратник по борьбе с болезнью. Медицинский работник должен оставлять больного не с тоской в душе, а с верой и надеждой. Даже если мы не сможем вылечить больного, наш долг – утешить его. Надо следовать совету средневекового французского хирурга </a:t>
            </a:r>
            <a:r>
              <a:rPr lang="ru-RU" dirty="0" err="1" smtClean="0"/>
              <a:t>Амбруаза</a:t>
            </a:r>
            <a:r>
              <a:rPr lang="ru-RU" dirty="0" smtClean="0"/>
              <a:t> </a:t>
            </a:r>
            <a:r>
              <a:rPr lang="ru-RU" dirty="0" err="1" smtClean="0"/>
              <a:t>Парэ</a:t>
            </a:r>
            <a:r>
              <a:rPr lang="ru-RU" dirty="0" smtClean="0"/>
              <a:t>: «Цель медицины – если возможно, - вылечить, если нет – облегчить, но всегда – утешить».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0161C-A544-4BD1-AAF0-F934F342283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77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Существует и другая, наиболее часто встречающаяся проблема – недостаток общения. При поступлении в стационар, на приёме в поликлинике и в любом другом ЛПУ медицинские работники должны в первую очередь успокоить пациента (даже если он не показывает своего волнения), информировать обо всём, что будет происходить, и ответить на его вопросы.  К сожалению, этим зачастую пренебрегают, оставляя пациента в неведении и наедине с собой.  Это не голословные обвинения.  Проходя практику в стационарах и поликлиниках города, мне не раз приходилось видеть в глазах больных растерянность, беспомощность, непонимание и даже страх. Я была свидетелем того, что пациентка с сахарным диабетом не знала о сущности назначенного ей девятого стола и продолжала употреблять запрещенные продукты. Многие пациенты осуществляли несвоевременный прием лекарственных средств, не знали об их побочных действиях и, соответственно, паниковали при их проявлении; больные неправильно собирали мочу на анализ; неверно осуществляли подготовку к различным исследованиям… Этот список можно продолжать.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0161C-A544-4BD1-AAF0-F934F342283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198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Больным необходима грамотная доступная информация: о правилах приема лекарств, режиме, методах диагностики, о результатах исследования.  В наш век человеческое слово затерялось, его заменила техника. Но даже при этом пациентам нужно объяснять, что делать в той или иной ситуации с аппаратурой, как настроить её для более комфортного состояния. К сожалению, люди ищут альтернативу. Например, самолечение по сети Интернет. Это не просто вредно, а смертельно опасно, когда люди назначают себе курсы выбранных препаратов при самостоятельно поставленном диагнозе. С этим необходимо бороться. Почему больные ищут ответы в Интернете? Потому что не получают их от медперсонала. «Какими бы ни были изыски современной медицины, её технические  возможности, человек всегда будет верить врачу, который сумеет выслушать, одобрить, проявить сострадание» - напоминает А. Экзюпери.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0161C-A544-4BD1-AAF0-F934F342283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309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«Адекватное профессиональное общение как лечебный фактор»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341078" y="4365104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Подготовила: </a:t>
            </a:r>
            <a:r>
              <a:rPr lang="ru-RU" dirty="0" err="1" smtClean="0"/>
              <a:t>Мелкоступова</a:t>
            </a:r>
            <a:r>
              <a:rPr lang="ru-RU" dirty="0" smtClean="0"/>
              <a:t> Тереза</a:t>
            </a:r>
          </a:p>
          <a:p>
            <a:pPr algn="r"/>
            <a:r>
              <a:rPr lang="ru-RU" dirty="0" smtClean="0"/>
              <a:t>Руководитель: </a:t>
            </a:r>
            <a:r>
              <a:rPr lang="ru-RU" dirty="0" err="1" smtClean="0"/>
              <a:t>Трилешинская</a:t>
            </a:r>
            <a:r>
              <a:rPr lang="ru-RU" dirty="0" smtClean="0"/>
              <a:t> Т. А.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01614" y="374085"/>
            <a:ext cx="7728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Санкт-Петербургское государственное бюджетное профессиональное </a:t>
            </a:r>
          </a:p>
          <a:p>
            <a:pPr algn="ctr"/>
            <a:r>
              <a:rPr lang="ru-RU" dirty="0" smtClean="0"/>
              <a:t>образовательное учреждение «Медицинский колледж им. В. М. Бехтерева»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628409" y="6017512"/>
            <a:ext cx="1874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Санкт-Петербург </a:t>
            </a:r>
          </a:p>
          <a:p>
            <a:pPr algn="ctr"/>
            <a:r>
              <a:rPr lang="ru-RU" dirty="0" smtClean="0"/>
              <a:t>2016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677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6632"/>
            <a:ext cx="8208912" cy="6597352"/>
          </a:xfrm>
        </p:spPr>
        <p:txBody>
          <a:bodyPr numCol="2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Входя </a:t>
            </a: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будить меня с утра,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Кого ты видишь, медсестра?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Старик </a:t>
            </a: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капризный, по привычке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Ещё «живущий» кое-как.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Полуслепой, </a:t>
            </a:r>
            <a:r>
              <a:rPr lang="ru-RU" sz="18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полудурак</a:t>
            </a: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.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«Живущий» впору взять в </a:t>
            </a:r>
            <a:r>
              <a:rPr lang="ru-RU" sz="1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кавычки…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 smtClean="0">
                <a:latin typeface="Arial Narrow" panose="020B0606020202030204" pitchFamily="34" charset="0"/>
              </a:rPr>
              <a:t>… </a:t>
            </a:r>
            <a:r>
              <a:rPr lang="ru-RU" sz="1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Сестра</a:t>
            </a: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! Взгляни в мои глаза!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Сумей увидеть то, что за…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За </a:t>
            </a: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этой  немощью и болью,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За жизнью прожитой, большой.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За пиджаком, «побитым» молью,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За кожей дряблой, «за душой».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За </a:t>
            </a: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гранью нынешнего дня</a:t>
            </a:r>
            <a:r>
              <a:rPr lang="ru-RU" sz="1800" dirty="0">
                <a:latin typeface="Arial Narrow" panose="020B0606020202030204" pitchFamily="34" charset="0"/>
              </a:rPr>
              <a:t/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Попробуй разглядеть МЕНЯ</a:t>
            </a:r>
            <a:r>
              <a:rPr lang="ru-RU" sz="1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…</a:t>
            </a:r>
          </a:p>
          <a:p>
            <a:pPr marL="0" indent="0">
              <a:buNone/>
            </a:pPr>
            <a:endParaRPr lang="ru-RU" sz="1800" dirty="0">
              <a:solidFill>
                <a:srgbClr val="000000"/>
              </a:solidFill>
              <a:latin typeface="Times New Roman Cyr"/>
            </a:endParaRPr>
          </a:p>
          <a:p>
            <a:pPr marL="0" indent="0">
              <a:buNone/>
            </a:pP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32656"/>
            <a:ext cx="4032448" cy="5380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95936" y="5915410"/>
            <a:ext cx="4608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Винсент </a:t>
            </a:r>
            <a:r>
              <a:rPr lang="ru-RU" b="1" dirty="0" err="1"/>
              <a:t>ван</a:t>
            </a:r>
            <a:r>
              <a:rPr lang="ru-RU" b="1" dirty="0"/>
              <a:t> </a:t>
            </a:r>
            <a:r>
              <a:rPr lang="ru-RU" b="1" dirty="0" smtClean="0"/>
              <a:t>Гог </a:t>
            </a:r>
          </a:p>
          <a:p>
            <a:pPr algn="ctr"/>
            <a:r>
              <a:rPr lang="ru-RU" dirty="0" smtClean="0"/>
              <a:t>«</a:t>
            </a:r>
            <a:r>
              <a:rPr lang="ru-RU" i="1" dirty="0" smtClean="0"/>
              <a:t>На </a:t>
            </a:r>
            <a:r>
              <a:rPr lang="ru-RU" i="1" dirty="0"/>
              <a:t>пороге </a:t>
            </a:r>
            <a:r>
              <a:rPr lang="ru-RU" i="1" dirty="0" smtClean="0"/>
              <a:t>вечности</a:t>
            </a:r>
            <a:r>
              <a:rPr lang="ru-RU" dirty="0" smtClean="0"/>
              <a:t>», </a:t>
            </a:r>
            <a:r>
              <a:rPr lang="ru-RU" dirty="0"/>
              <a:t>1890</a:t>
            </a:r>
          </a:p>
        </p:txBody>
      </p:sp>
    </p:spTree>
    <p:extLst>
      <p:ext uri="{BB962C8B-B14F-4D97-AF65-F5344CB8AC3E}">
        <p14:creationId xmlns:p14="http://schemas.microsoft.com/office/powerpoint/2010/main" val="386396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6632"/>
            <a:ext cx="8208912" cy="6480720"/>
          </a:xfrm>
        </p:spPr>
        <p:txBody>
          <a:bodyPr numCol="2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dirty="0" smtClean="0">
                <a:latin typeface="Arial Narrow" panose="020B0606020202030204" pitchFamily="34" charset="0"/>
              </a:rPr>
              <a:t>Мой </a:t>
            </a:r>
            <a:r>
              <a:rPr lang="ru-RU" sz="1800" dirty="0">
                <a:latin typeface="Arial Narrow" panose="020B0606020202030204" pitchFamily="34" charset="0"/>
              </a:rPr>
              <a:t>мир со мной, но с каждым днём</a:t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latin typeface="Arial Narrow" panose="020B0606020202030204" pitchFamily="34" charset="0"/>
              </a:rPr>
              <a:t>Всё меньше, меньше света в нём...</a:t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 smtClean="0">
                <a:latin typeface="Arial Narrow" panose="020B0606020202030204" pitchFamily="34" charset="0"/>
              </a:rPr>
              <a:t>Крест</a:t>
            </a:r>
            <a:r>
              <a:rPr lang="ru-RU" sz="1800" dirty="0">
                <a:latin typeface="Arial Narrow" panose="020B0606020202030204" pitchFamily="34" charset="0"/>
              </a:rPr>
              <a:t>  старости взвалив на плечи,</a:t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latin typeface="Arial Narrow" panose="020B0606020202030204" pitchFamily="34" charset="0"/>
              </a:rPr>
              <a:t>Бреду устало в никуда.</a:t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 smtClean="0">
                <a:latin typeface="Arial Narrow" panose="020B0606020202030204" pitchFamily="34" charset="0"/>
              </a:rPr>
              <a:t>Покрылось </a:t>
            </a:r>
            <a:r>
              <a:rPr lang="ru-RU" sz="1800" dirty="0">
                <a:latin typeface="Arial Narrow" panose="020B0606020202030204" pitchFamily="34" charset="0"/>
              </a:rPr>
              <a:t>сердце коркой льда.</a:t>
            </a:r>
            <a:br>
              <a:rPr lang="ru-RU" sz="1800" dirty="0">
                <a:latin typeface="Arial Narrow" panose="020B0606020202030204" pitchFamily="34" charset="0"/>
              </a:rPr>
            </a:br>
            <a:r>
              <a:rPr lang="ru-RU" sz="1800" dirty="0">
                <a:latin typeface="Arial Narrow" panose="020B0606020202030204" pitchFamily="34" charset="0"/>
              </a:rPr>
              <a:t>И время боль мою не лечит</a:t>
            </a:r>
            <a:r>
              <a:rPr lang="ru-RU" sz="1800" dirty="0" smtClean="0">
                <a:latin typeface="Arial Narrow" panose="020B0606020202030204" pitchFamily="34" charset="0"/>
              </a:rPr>
              <a:t>.</a:t>
            </a:r>
            <a:endParaRPr lang="ru-RU" sz="1800" i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800" i="1" dirty="0" smtClean="0">
              <a:latin typeface="Arial Narrow" panose="020B0606020202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800" i="1" dirty="0" smtClean="0">
                <a:latin typeface="Arial Narrow" panose="020B0606020202030204" pitchFamily="34" charset="0"/>
              </a:rPr>
              <a:t>О</a:t>
            </a:r>
            <a:r>
              <a:rPr lang="ru-RU" sz="1800" i="1" dirty="0">
                <a:latin typeface="Arial Narrow" panose="020B0606020202030204" pitchFamily="34" charset="0"/>
              </a:rPr>
              <a:t>, Господи, как жизнь длинна,</a:t>
            </a:r>
            <a:br>
              <a:rPr lang="ru-RU" sz="1800" i="1" dirty="0">
                <a:latin typeface="Arial Narrow" panose="020B0606020202030204" pitchFamily="34" charset="0"/>
              </a:rPr>
            </a:br>
            <a:r>
              <a:rPr lang="ru-RU" sz="1800" i="1" dirty="0">
                <a:latin typeface="Arial Narrow" panose="020B0606020202030204" pitchFamily="34" charset="0"/>
              </a:rPr>
              <a:t>Когда не радует она…</a:t>
            </a:r>
            <a:br>
              <a:rPr lang="ru-RU" sz="1800" i="1" dirty="0">
                <a:latin typeface="Arial Narrow" panose="020B0606020202030204" pitchFamily="34" charset="0"/>
              </a:rPr>
            </a:br>
            <a:r>
              <a:rPr lang="ru-RU" sz="1800" i="1" dirty="0" smtClean="0">
                <a:latin typeface="Arial Narrow" panose="020B0606020202030204" pitchFamily="34" charset="0"/>
              </a:rPr>
              <a:t>Но </a:t>
            </a:r>
            <a:r>
              <a:rPr lang="ru-RU" sz="1800" i="1" dirty="0">
                <a:latin typeface="Arial Narrow" panose="020B0606020202030204" pitchFamily="34" charset="0"/>
              </a:rPr>
              <a:t>с этим следует смириться</a:t>
            </a:r>
            <a:r>
              <a:rPr lang="ru-RU" sz="1800" i="1" dirty="0" smtClean="0">
                <a:latin typeface="Arial Narrow" panose="020B0606020202030204" pitchFamily="34" charset="0"/>
              </a:rPr>
              <a:t>.</a:t>
            </a:r>
            <a:r>
              <a:rPr lang="ru-RU" sz="1800" i="1" dirty="0">
                <a:latin typeface="Arial Narrow" panose="020B0606020202030204" pitchFamily="34" charset="0"/>
              </a:rPr>
              <a:t/>
            </a:r>
            <a:br>
              <a:rPr lang="ru-RU" sz="1800" i="1" dirty="0">
                <a:latin typeface="Arial Narrow" panose="020B0606020202030204" pitchFamily="34" charset="0"/>
              </a:rPr>
            </a:br>
            <a:r>
              <a:rPr lang="ru-RU" sz="1800" i="1" dirty="0">
                <a:latin typeface="Arial Narrow" panose="020B0606020202030204" pitchFamily="34" charset="0"/>
              </a:rPr>
              <a:t>Ничто не вечно под Луной.</a:t>
            </a:r>
            <a:br>
              <a:rPr lang="ru-RU" sz="1800" i="1" dirty="0">
                <a:latin typeface="Arial Narrow" panose="020B0606020202030204" pitchFamily="34" charset="0"/>
              </a:rPr>
            </a:br>
            <a:r>
              <a:rPr lang="ru-RU" sz="1800" i="1" dirty="0">
                <a:latin typeface="Arial Narrow" panose="020B0606020202030204" pitchFamily="34" charset="0"/>
              </a:rPr>
              <a:t>А ты, склонившись надо мной,</a:t>
            </a:r>
            <a:br>
              <a:rPr lang="ru-RU" sz="1800" i="1" dirty="0">
                <a:latin typeface="Arial Narrow" panose="020B0606020202030204" pitchFamily="34" charset="0"/>
              </a:rPr>
            </a:br>
            <a:r>
              <a:rPr lang="ru-RU" sz="1800" i="1" dirty="0">
                <a:latin typeface="Arial Narrow" panose="020B0606020202030204" pitchFamily="34" charset="0"/>
              </a:rPr>
              <a:t>Открой глаза свои, сестрица.</a:t>
            </a:r>
            <a:br>
              <a:rPr lang="ru-RU" sz="1800" i="1" dirty="0">
                <a:latin typeface="Arial Narrow" panose="020B0606020202030204" pitchFamily="34" charset="0"/>
              </a:rPr>
            </a:br>
            <a:r>
              <a:rPr lang="ru-RU" sz="1800" i="1" dirty="0" smtClean="0">
                <a:latin typeface="Arial Narrow" panose="020B0606020202030204" pitchFamily="34" charset="0"/>
              </a:rPr>
              <a:t>Я </a:t>
            </a:r>
            <a:r>
              <a:rPr lang="ru-RU" sz="1800" i="1" dirty="0">
                <a:latin typeface="Arial Narrow" panose="020B0606020202030204" pitchFamily="34" charset="0"/>
              </a:rPr>
              <a:t>не старик капризный, нет!</a:t>
            </a:r>
            <a:br>
              <a:rPr lang="ru-RU" sz="1800" i="1" dirty="0">
                <a:latin typeface="Arial Narrow" panose="020B0606020202030204" pitchFamily="34" charset="0"/>
              </a:rPr>
            </a:br>
            <a:r>
              <a:rPr lang="ru-RU" sz="1800" i="1" dirty="0">
                <a:latin typeface="Arial Narrow" panose="020B0606020202030204" pitchFamily="34" charset="0"/>
              </a:rPr>
              <a:t>Любимый муж, отец и дед</a:t>
            </a:r>
            <a:r>
              <a:rPr lang="ru-RU" sz="1800" i="1" dirty="0" smtClean="0">
                <a:latin typeface="Arial Narrow" panose="020B0606020202030204" pitchFamily="34" charset="0"/>
              </a:rPr>
              <a:t>…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ru-RU" sz="1800" i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… </a:t>
            </a:r>
            <a: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  <a:t>и мальчик маленький, доселе</a:t>
            </a:r>
            <a:b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  <a:t>В </a:t>
            </a:r>
            <a:r>
              <a:rPr lang="ru-RU" sz="1800" i="1" dirty="0" err="1">
                <a:solidFill>
                  <a:prstClr val="black"/>
                </a:solidFill>
                <a:latin typeface="Arial Narrow" panose="020B0606020202030204" pitchFamily="34" charset="0"/>
              </a:rPr>
              <a:t>сияньи</a:t>
            </a:r>
            <a: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  <a:t> солнечного дня</a:t>
            </a:r>
            <a:b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  <a:t>Летящий вдаль на карусели…</a:t>
            </a:r>
            <a:b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  <a:t>Попробуй разглядеть  МЕНЯ…</a:t>
            </a:r>
            <a:b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ru-RU" sz="1800" i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… </a:t>
            </a:r>
            <a: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  <a:t>и, может, обо мне скорбя,</a:t>
            </a:r>
            <a:b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ru-RU" sz="1800" i="1" dirty="0">
                <a:solidFill>
                  <a:prstClr val="black"/>
                </a:solidFill>
                <a:latin typeface="Arial Narrow" panose="020B0606020202030204" pitchFamily="34" charset="0"/>
              </a:rPr>
              <a:t>найдёшь СЕБЯ…</a:t>
            </a:r>
            <a:r>
              <a:rPr lang="ru-RU" sz="1800" i="1" dirty="0">
                <a:solidFill>
                  <a:prstClr val="black"/>
                </a:solidFill>
              </a:rPr>
              <a:t/>
            </a:r>
            <a:br>
              <a:rPr lang="ru-RU" sz="1800" i="1" dirty="0">
                <a:solidFill>
                  <a:prstClr val="black"/>
                </a:solidFill>
              </a:rPr>
            </a:br>
            <a:endParaRPr lang="ru-RU" sz="1800" i="1" dirty="0">
              <a:solidFill>
                <a:prstClr val="black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6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642" y="2780928"/>
            <a:ext cx="499836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049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555" y="298406"/>
            <a:ext cx="4400461" cy="255453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/>
              <a:t>Больным необходима грамотная доступная информация</a:t>
            </a:r>
            <a:r>
              <a:rPr lang="ru-RU" sz="1800" dirty="0" smtClean="0"/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 smtClean="0"/>
              <a:t> </a:t>
            </a:r>
            <a:r>
              <a:rPr lang="ru-RU" sz="1800" dirty="0"/>
              <a:t>В наш век человеческое слово затерялось, его заменила </a:t>
            </a:r>
            <a:r>
              <a:rPr lang="ru-RU" sz="1800" dirty="0" smtClean="0"/>
              <a:t>техника, поэтому люди </a:t>
            </a:r>
            <a:r>
              <a:rPr lang="ru-RU" sz="1800" dirty="0"/>
              <a:t>ищут </a:t>
            </a:r>
            <a:r>
              <a:rPr lang="ru-RU" sz="1800" dirty="0" smtClean="0"/>
              <a:t>альтернативу…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10489"/>
          <a:stretch/>
        </p:blipFill>
        <p:spPr>
          <a:xfrm>
            <a:off x="5443183" y="3410809"/>
            <a:ext cx="3501476" cy="29880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87041" y="188640"/>
            <a:ext cx="3957029" cy="2638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42682"/>
            <a:ext cx="5015732" cy="333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9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Исследовательская работа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980728"/>
            <a:ext cx="3744416" cy="5318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/>
              <a:t>Цель исследования</a:t>
            </a:r>
            <a:r>
              <a:rPr lang="ru-RU" sz="2000" dirty="0" smtClean="0"/>
              <a:t>: </a:t>
            </a:r>
            <a:r>
              <a:rPr lang="ru-RU" sz="1800" dirty="0" smtClean="0"/>
              <a:t>выявить уровень значимости общения с медицинским персоналом у пациентов и у медработников.</a:t>
            </a:r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b="1" dirty="0" smtClean="0"/>
              <a:t>База проведения исследования</a:t>
            </a:r>
            <a:r>
              <a:rPr lang="ru-RU" sz="1800" dirty="0" smtClean="0"/>
              <a:t>: Санкт-Петербургская Городская больница №26</a:t>
            </a:r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b="1" dirty="0" smtClean="0"/>
              <a:t>Объект исследования: </a:t>
            </a:r>
            <a:r>
              <a:rPr lang="ru-RU" sz="1800" dirty="0" smtClean="0"/>
              <a:t>медицинский персонал отделений в количестве 40 человек -- 20 медицинских сестёр и врачей, 20 пациентов.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b="1" dirty="0" smtClean="0"/>
              <a:t>Метод сбора данных: </a:t>
            </a:r>
            <a:r>
              <a:rPr lang="ru-RU" sz="1800" dirty="0" smtClean="0"/>
              <a:t>анкетирование</a:t>
            </a:r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040" y="2996952"/>
            <a:ext cx="4752528" cy="29392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124" y="1412776"/>
            <a:ext cx="3240360" cy="132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680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Результаты исследования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3" t="4182" r="14150" b="14071"/>
          <a:stretch/>
        </p:blipFill>
        <p:spPr bwMode="auto">
          <a:xfrm>
            <a:off x="4009467" y="548680"/>
            <a:ext cx="5134533" cy="349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9" t="460" r="5717"/>
          <a:stretch/>
        </p:blipFill>
        <p:spPr bwMode="auto">
          <a:xfrm>
            <a:off x="251520" y="2305820"/>
            <a:ext cx="4211960" cy="436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303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800" dirty="0"/>
              <a:t>Исследования </a:t>
            </a:r>
            <a:r>
              <a:rPr lang="ru-RU" sz="1800" dirty="0" smtClean="0"/>
              <a:t>показали, что большинство пациентов нуждается в общении, в то время как медперсонал не придаёт этому особого значения и, соответственно, не использует его как лечебный фактор.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18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800" dirty="0" smtClean="0"/>
              <a:t>Необходимо обратить внимание медицинских работников на эту проблему и призвать к введению в практическую деятельность </a:t>
            </a:r>
            <a:r>
              <a:rPr lang="ru-RU" sz="1800" i="1" dirty="0" smtClean="0"/>
              <a:t>адекватное профессиональное общение</a:t>
            </a:r>
            <a:r>
              <a:rPr lang="ru-RU" sz="1800" dirty="0" smtClean="0"/>
              <a:t>, способствующее улучшению состояния пациента и </a:t>
            </a:r>
            <a:r>
              <a:rPr lang="ru-RU" sz="1800" smtClean="0"/>
              <a:t>ускорению </a:t>
            </a:r>
            <a:r>
              <a:rPr lang="ru-RU" sz="1800" smtClean="0"/>
              <a:t>выздоровления.</a:t>
            </a:r>
            <a:endParaRPr lang="ru-RU" sz="1800" dirty="0" smtClean="0"/>
          </a:p>
          <a:p>
            <a:pPr marL="0" indent="0" algn="ctr">
              <a:lnSpc>
                <a:spcPct val="150000"/>
              </a:lnSpc>
              <a:buNone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234282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Благодарю Вас за внимание!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2816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5881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4242048" cy="2448272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i="1" dirty="0" smtClean="0"/>
              <a:t>«</a:t>
            </a:r>
            <a:r>
              <a:rPr lang="ru-RU" sz="2700" i="1" dirty="0" smtClean="0"/>
              <a:t>Если больному после разговора с врачом не стало легче, то это не врач»</a:t>
            </a:r>
            <a:br>
              <a:rPr lang="ru-RU" sz="27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2200" i="1" dirty="0" smtClean="0"/>
              <a:t>В. М. Бехтерев</a:t>
            </a:r>
            <a:r>
              <a:rPr lang="en-US" sz="2200" i="1" dirty="0"/>
              <a:t/>
            </a:r>
            <a:br>
              <a:rPr lang="en-US" sz="2200" i="1" dirty="0"/>
            </a:br>
            <a:r>
              <a:rPr lang="ru-RU" sz="3100" dirty="0"/>
              <a:t/>
            </a:r>
            <a:br>
              <a:rPr lang="ru-RU" sz="3100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20688"/>
            <a:ext cx="4078114" cy="573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4904"/>
            <a:ext cx="4314056" cy="29281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5521" y="5702210"/>
            <a:ext cx="4470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Медицинский колледж им. В. М. Бехтерева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13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002" y="193254"/>
            <a:ext cx="4220998" cy="208823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600" dirty="0"/>
              <a:t>Достижения современной науки и бурный технический прогресс позволяют совершенствовать практическую деятельность во всех отраслях медицины. </a:t>
            </a:r>
            <a:endParaRPr lang="ru-RU" sz="1600" dirty="0" smtClean="0"/>
          </a:p>
          <a:p>
            <a:pPr marL="0" indent="0">
              <a:lnSpc>
                <a:spcPct val="150000"/>
              </a:lnSpc>
              <a:buNone/>
            </a:pP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027" y="424095"/>
            <a:ext cx="4443219" cy="2753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96149" y="4293096"/>
            <a:ext cx="38872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</a:rPr>
              <a:t>С</a:t>
            </a:r>
            <a:r>
              <a:rPr lang="ru-RU" sz="1600" dirty="0" smtClean="0">
                <a:solidFill>
                  <a:prstClr val="black"/>
                </a:solidFill>
              </a:rPr>
              <a:t>оздается </a:t>
            </a:r>
            <a:r>
              <a:rPr lang="ru-RU" sz="1600" dirty="0">
                <a:solidFill>
                  <a:prstClr val="black"/>
                </a:solidFill>
              </a:rPr>
              <a:t>ситуация, когда восприятие больного человека сводится к конкретной патологии органа или системы, в то время как психологические особенности, характер, личность пациента постепенно отходят на задний план.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027" y="3429000"/>
            <a:ext cx="4355976" cy="2903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49" y="1821207"/>
            <a:ext cx="4094073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93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778" y="476672"/>
            <a:ext cx="8568952" cy="1224136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prstClr val="black"/>
                </a:solidFill>
                <a:ea typeface="+mn-ea"/>
                <a:cs typeface="+mn-cs"/>
              </a:rPr>
              <a:t>Умение видеть психологическое состояние пациента необходимо, потому что болезнь делает даже самого сильного и рассудительного человека слабым, по-детски беспомощным. </a:t>
            </a:r>
            <a:endParaRPr lang="ru-RU" sz="1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32856"/>
            <a:ext cx="2232248" cy="29949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844824"/>
            <a:ext cx="5626596" cy="36910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093296"/>
            <a:ext cx="78882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127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325088"/>
            <a:ext cx="8568952" cy="2273578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ru-RU" sz="1800" i="1" dirty="0"/>
              <a:t>«Больной ждет от врача такта, дружелюбия и понимания, ибо он [больной] не являет собой коллекцию синдромов, нарушенных функций, поврежденных органов и расстроенных чувств. </a:t>
            </a:r>
            <a:r>
              <a:rPr lang="ru-RU" sz="1800" i="1" dirty="0" smtClean="0"/>
              <a:t>Он </a:t>
            </a:r>
            <a:r>
              <a:rPr lang="ru-RU" sz="1800" i="1" dirty="0"/>
              <a:t>– человек, полный страданий и надежд, ищущий облегчения, помощи и обретения уверенности». </a:t>
            </a:r>
            <a:endParaRPr lang="ru-RU" sz="1800" i="1" dirty="0" smtClean="0"/>
          </a:p>
          <a:p>
            <a:pPr marL="0" indent="0" algn="r">
              <a:lnSpc>
                <a:spcPct val="150000"/>
              </a:lnSpc>
              <a:buNone/>
            </a:pPr>
            <a:r>
              <a:rPr lang="ru-RU" sz="1800" i="1" dirty="0" smtClean="0"/>
              <a:t>Т. Р. </a:t>
            </a:r>
            <a:r>
              <a:rPr lang="ru-RU" sz="1800" i="1" dirty="0" err="1" smtClean="0"/>
              <a:t>Харрисон</a:t>
            </a:r>
            <a:endParaRPr lang="ru-RU" sz="1800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8640"/>
            <a:ext cx="6408712" cy="4128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6435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221088"/>
            <a:ext cx="3456384" cy="1944216"/>
          </a:xfrm>
        </p:spPr>
        <p:txBody>
          <a:bodyPr>
            <a:noAutofit/>
          </a:bodyPr>
          <a:lstStyle/>
          <a:p>
            <a:pPr algn="r"/>
            <a:r>
              <a:rPr lang="ru-RU" sz="1800" i="1" dirty="0" smtClean="0"/>
              <a:t>«Слово </a:t>
            </a:r>
            <a:r>
              <a:rPr lang="ru-RU" sz="1800" i="1" dirty="0"/>
              <a:t>влияет на психику, на высшие регулирующие функции мозга, на весь организм, беспрерывно взаимодействующий с окружающей средой</a:t>
            </a:r>
            <a:r>
              <a:rPr lang="ru-RU" sz="1800" i="1" dirty="0" smtClean="0"/>
              <a:t>»</a:t>
            </a:r>
            <a:br>
              <a:rPr lang="ru-RU" sz="1800" i="1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И. П. Павлов</a:t>
            </a:r>
            <a:endParaRPr lang="ru-RU" sz="1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7609"/>
            <a:ext cx="3672408" cy="3682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60648"/>
            <a:ext cx="2448272" cy="3555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175956" y="4077072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/>
              <a:t>«Слово не менее эффективное средство, нежели медикамент и хирургическое вмешательство. Оно способно пациента сделать союзником врача (м/с) или развести их по разным сторонам в деле исцеления</a:t>
            </a:r>
            <a:r>
              <a:rPr lang="ru-RU" i="1" dirty="0" smtClean="0"/>
              <a:t>»</a:t>
            </a:r>
          </a:p>
          <a:p>
            <a:pPr algn="r"/>
            <a:r>
              <a:rPr lang="ru-RU" i="1" dirty="0" smtClean="0"/>
              <a:t> </a:t>
            </a:r>
          </a:p>
          <a:p>
            <a:pPr algn="r"/>
            <a:r>
              <a:rPr lang="ru-RU" dirty="0" smtClean="0"/>
              <a:t>А. М. </a:t>
            </a:r>
            <a:r>
              <a:rPr lang="ru-RU" dirty="0" err="1" smtClean="0"/>
              <a:t>Ногаллер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532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164705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dirty="0"/>
              <a:t>Широко известно понятие о ятрогениях – болезненных состояниях, вызванных действиями </a:t>
            </a:r>
            <a:r>
              <a:rPr lang="ru-RU" sz="1800" dirty="0" smtClean="0"/>
              <a:t>врача. В </a:t>
            </a:r>
            <a:r>
              <a:rPr lang="ru-RU" sz="1800" dirty="0"/>
              <a:t>последние годы к ятрогениям добавился термин "</a:t>
            </a:r>
            <a:r>
              <a:rPr lang="ru-RU" sz="1800" dirty="0" err="1"/>
              <a:t>сорроригения</a:t>
            </a:r>
            <a:r>
              <a:rPr lang="ru-RU" sz="1800" dirty="0"/>
              <a:t>" – вредное психическое воздействие медицинских сестер.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628800"/>
            <a:ext cx="5832648" cy="4080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5589240"/>
            <a:ext cx="8649002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Непонимание «медицинского </a:t>
            </a:r>
            <a:r>
              <a:rPr lang="ru-RU" dirty="0"/>
              <a:t>языка», шуток и </a:t>
            </a:r>
            <a:r>
              <a:rPr lang="ru-RU" dirty="0" smtClean="0"/>
              <a:t>сравнений  вызывают </a:t>
            </a:r>
            <a:r>
              <a:rPr lang="ru-RU" dirty="0"/>
              <a:t>у пациента переживания, страх и депрессию. </a:t>
            </a:r>
          </a:p>
        </p:txBody>
      </p:sp>
    </p:spTree>
    <p:extLst>
      <p:ext uri="{BB962C8B-B14F-4D97-AF65-F5344CB8AC3E}">
        <p14:creationId xmlns:p14="http://schemas.microsoft.com/office/powerpoint/2010/main" val="14966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56984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88640"/>
            <a:ext cx="5715000" cy="3810000"/>
          </a:xfrm>
        </p:spPr>
      </p:pic>
      <p:sp>
        <p:nvSpPr>
          <p:cNvPr id="5" name="Прямоугольник 4"/>
          <p:cNvSpPr/>
          <p:nvPr/>
        </p:nvSpPr>
        <p:spPr>
          <a:xfrm>
            <a:off x="670972" y="4365104"/>
            <a:ext cx="7632848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/>
              <a:t>Страх, посеянный в душе больного, - плохой соратник по борьбе с болезнью. Медицинский работник должен оставлять больного не с тоской в душе, а с верой и надеждой. Даже если мы не сможем вылечить больного, наш долг – утешить его. </a:t>
            </a:r>
          </a:p>
        </p:txBody>
      </p:sp>
    </p:spTree>
    <p:extLst>
      <p:ext uri="{BB962C8B-B14F-4D97-AF65-F5344CB8AC3E}">
        <p14:creationId xmlns:p14="http://schemas.microsoft.com/office/powerpoint/2010/main" val="185396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653136"/>
            <a:ext cx="8424936" cy="1930226"/>
          </a:xfrm>
        </p:spPr>
        <p:txBody>
          <a:bodyPr>
            <a:noAutofit/>
          </a:bodyPr>
          <a:lstStyle/>
          <a:p>
            <a:r>
              <a:rPr lang="ru-RU" sz="2800" dirty="0"/>
              <a:t>Существует и другая, наиболее часто встречающаяся проблема – недостаток общения.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32656"/>
            <a:ext cx="6286460" cy="4439812"/>
          </a:xfrm>
        </p:spPr>
      </p:pic>
    </p:spTree>
    <p:extLst>
      <p:ext uri="{BB962C8B-B14F-4D97-AF65-F5344CB8AC3E}">
        <p14:creationId xmlns:p14="http://schemas.microsoft.com/office/powerpoint/2010/main" val="41029591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469</TotalTime>
  <Words>1657</Words>
  <Application>Microsoft Office PowerPoint</Application>
  <PresentationFormat>Экран (4:3)</PresentationFormat>
  <Paragraphs>71</Paragraphs>
  <Slides>16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«Адекватное профессиональное общение как лечебный фактор»</vt:lpstr>
      <vt:lpstr>«Если больному после разговора с врачом не стало легче, то это не врач»  В. М. Бехтерев  </vt:lpstr>
      <vt:lpstr>Презентация PowerPoint</vt:lpstr>
      <vt:lpstr>Умение видеть психологическое состояние пациента необходимо, потому что болезнь делает даже самого сильного и рассудительного человека слабым, по-детски беспомощным. </vt:lpstr>
      <vt:lpstr>Презентация PowerPoint</vt:lpstr>
      <vt:lpstr>«Слово влияет на психику, на высшие регулирующие функции мозга, на весь организм, беспрерывно взаимодействующий с окружающей средой»  И. П. Павлов</vt:lpstr>
      <vt:lpstr>Широко известно понятие о ятрогениях – болезненных состояниях, вызванных действиями врача. В последние годы к ятрогениям добавился термин "сорроригения" – вредное психическое воздействие медицинских сестер.</vt:lpstr>
      <vt:lpstr> </vt:lpstr>
      <vt:lpstr>Существует и другая, наиболее часто встречающаяся проблема – недостаток общения. </vt:lpstr>
      <vt:lpstr>Презентация PowerPoint</vt:lpstr>
      <vt:lpstr>Презентация PowerPoint</vt:lpstr>
      <vt:lpstr>Презентация PowerPoint</vt:lpstr>
      <vt:lpstr>Исследовательская работа</vt:lpstr>
      <vt:lpstr>Результаты исследования</vt:lpstr>
      <vt:lpstr>Выводы</vt:lpstr>
      <vt:lpstr>Благодарю Вас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«Адекватное профессиональное общение как лечебный фактор»</dc:title>
  <dc:creator>Tereza Melkostupova</dc:creator>
  <cp:lastModifiedBy>Tereza</cp:lastModifiedBy>
  <cp:revision>35</cp:revision>
  <dcterms:created xsi:type="dcterms:W3CDTF">2016-05-02T08:34:56Z</dcterms:created>
  <dcterms:modified xsi:type="dcterms:W3CDTF">2016-09-29T14:50:53Z</dcterms:modified>
</cp:coreProperties>
</file>