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6" r:id="rId4"/>
    <p:sldId id="258" r:id="rId5"/>
    <p:sldId id="260" r:id="rId6"/>
    <p:sldId id="261" r:id="rId7"/>
    <p:sldId id="262" r:id="rId8"/>
    <p:sldId id="263" r:id="rId9"/>
    <p:sldId id="264" r:id="rId10"/>
    <p:sldId id="288" r:id="rId11"/>
    <p:sldId id="265" r:id="rId12"/>
    <p:sldId id="294" r:id="rId13"/>
    <p:sldId id="295" r:id="rId14"/>
    <p:sldId id="296" r:id="rId15"/>
    <p:sldId id="287" r:id="rId16"/>
    <p:sldId id="297" r:id="rId17"/>
    <p:sldId id="298" r:id="rId18"/>
    <p:sldId id="299" r:id="rId19"/>
    <p:sldId id="266" r:id="rId20"/>
    <p:sldId id="267" r:id="rId21"/>
    <p:sldId id="268" r:id="rId22"/>
    <p:sldId id="269" r:id="rId23"/>
    <p:sldId id="270" r:id="rId24"/>
    <p:sldId id="273" r:id="rId25"/>
    <p:sldId id="271" r:id="rId26"/>
    <p:sldId id="272" r:id="rId27"/>
    <p:sldId id="274" r:id="rId28"/>
    <p:sldId id="275" r:id="rId29"/>
    <p:sldId id="300" r:id="rId30"/>
    <p:sldId id="276" r:id="rId31"/>
    <p:sldId id="277" r:id="rId32"/>
    <p:sldId id="279" r:id="rId33"/>
    <p:sldId id="289" r:id="rId34"/>
    <p:sldId id="280" r:id="rId35"/>
    <p:sldId id="281" r:id="rId36"/>
    <p:sldId id="283" r:id="rId37"/>
    <p:sldId id="293" r:id="rId38"/>
    <p:sldId id="290" r:id="rId39"/>
    <p:sldId id="284" r:id="rId40"/>
    <p:sldId id="292" r:id="rId41"/>
    <p:sldId id="285" r:id="rId42"/>
    <p:sldId id="291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28.09.2016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359898"/>
            <a:ext cx="7507560" cy="5445366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+mn-lt"/>
              </a:rPr>
              <a:t>Возникновение психосоматических заболеваний: как слово формирует болезнь</a:t>
            </a:r>
            <a:endParaRPr lang="ru-RU" sz="44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32656"/>
            <a:ext cx="7632848" cy="2448272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2000" b="1" dirty="0" smtClean="0"/>
              <a:t>САНКТ-ПЕТЕРБУРГСКОЕ ГОСУДАРСТВЕННОЕ БЮДЖЕТНОЕ</a:t>
            </a:r>
          </a:p>
          <a:p>
            <a:pPr algn="r"/>
            <a:r>
              <a:rPr lang="ru-RU" sz="2000" b="1" dirty="0" smtClean="0"/>
              <a:t>ПРОФЕССИОНАЛЬНОЕ ОБРАЗОВАТЕЛЬНОЕ УЧРЕЖДЕНИЕ</a:t>
            </a:r>
          </a:p>
          <a:p>
            <a:pPr algn="r"/>
            <a:r>
              <a:rPr lang="ru-RU" sz="2000" b="1" dirty="0" smtClean="0"/>
              <a:t>«МЕДИЦИНСКИЙ КОЛЛЕДЖ ИМ. В.М.БЕХТЕРЕВА»</a:t>
            </a:r>
          </a:p>
          <a:p>
            <a:pPr algn="r"/>
            <a:endParaRPr lang="ru-RU" sz="2000" b="1" dirty="0" smtClean="0"/>
          </a:p>
          <a:p>
            <a:pPr algn="r"/>
            <a:r>
              <a:rPr lang="ru-RU" sz="2000" b="1" dirty="0" smtClean="0"/>
              <a:t>Чубыкина Наталья Анатольевна, </a:t>
            </a:r>
          </a:p>
          <a:p>
            <a:pPr algn="r"/>
            <a:r>
              <a:rPr lang="ru-RU" sz="2000" b="1" dirty="0" smtClean="0"/>
              <a:t>Преподаватель дисциплин</a:t>
            </a:r>
          </a:p>
          <a:p>
            <a:pPr algn="r"/>
            <a:r>
              <a:rPr lang="ru-RU" sz="2000" b="1" dirty="0" smtClean="0"/>
              <a:t>«Сестринский уход в терапии»,</a:t>
            </a:r>
          </a:p>
          <a:p>
            <a:pPr algn="r"/>
            <a:r>
              <a:rPr lang="ru-RU" sz="2000" b="1" dirty="0" smtClean="0"/>
              <a:t>«Сестринский уход в акушерстве и гинекологии»,</a:t>
            </a:r>
          </a:p>
          <a:p>
            <a:pPr algn="r"/>
            <a:r>
              <a:rPr lang="ru-RU" sz="2000" b="1" dirty="0" smtClean="0"/>
              <a:t>«Основы психосоматики».</a:t>
            </a:r>
          </a:p>
          <a:p>
            <a:pPr algn="r"/>
            <a:endParaRPr lang="ru-RU" sz="1400" b="1" dirty="0"/>
          </a:p>
        </p:txBody>
      </p:sp>
      <p:pic>
        <p:nvPicPr>
          <p:cNvPr id="33794" name="Picture 2" descr="http://www.mcbekhtereva.spb.ru/bitrix/templates/hs_red_default/images/log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1143000" cy="1104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«Современные» психосоматические заболевания -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анорексия и булимия,</a:t>
            </a:r>
          </a:p>
          <a:p>
            <a:r>
              <a:rPr lang="ru-RU" sz="1800" dirty="0" smtClean="0"/>
              <a:t>вегетососудистая дистония,</a:t>
            </a:r>
          </a:p>
          <a:p>
            <a:r>
              <a:rPr lang="ru-RU" sz="1800" dirty="0" smtClean="0"/>
              <a:t>все виды зависимостей и фобии,</a:t>
            </a:r>
          </a:p>
          <a:p>
            <a:r>
              <a:rPr lang="ru-RU" sz="1800" dirty="0" smtClean="0"/>
              <a:t>депрессия,</a:t>
            </a:r>
          </a:p>
          <a:p>
            <a:r>
              <a:rPr lang="ru-RU" sz="1800" dirty="0" smtClean="0"/>
              <a:t>избыток и дефицит веса, ожирение,</a:t>
            </a:r>
          </a:p>
          <a:p>
            <a:r>
              <a:rPr lang="ru-RU" sz="1800" dirty="0" smtClean="0"/>
              <a:t>мигрень,</a:t>
            </a:r>
          </a:p>
          <a:p>
            <a:r>
              <a:rPr lang="ru-RU" sz="1800" dirty="0" smtClean="0"/>
              <a:t>нарушение пищевого поведения,</a:t>
            </a:r>
          </a:p>
          <a:p>
            <a:r>
              <a:rPr lang="ru-RU" sz="1800" dirty="0" smtClean="0"/>
              <a:t>панические атаки,</a:t>
            </a:r>
          </a:p>
          <a:p>
            <a:r>
              <a:rPr lang="ru-RU" sz="1800" dirty="0" smtClean="0"/>
              <a:t>пограничные изменения личности,</a:t>
            </a:r>
          </a:p>
          <a:p>
            <a:r>
              <a:rPr lang="ru-RU" sz="1800" dirty="0" smtClean="0"/>
              <a:t>посттравматический синдром, </a:t>
            </a:r>
          </a:p>
          <a:p>
            <a:r>
              <a:rPr lang="ru-RU" sz="1800" dirty="0" smtClean="0"/>
              <a:t>синдром выгорания.</a:t>
            </a:r>
          </a:p>
          <a:p>
            <a:r>
              <a:rPr lang="ru-RU" sz="1800" dirty="0" smtClean="0"/>
              <a:t>синдром хронической усталости,</a:t>
            </a:r>
          </a:p>
          <a:p>
            <a:r>
              <a:rPr lang="ru-RU" sz="1800" dirty="0" smtClean="0"/>
              <a:t>транспортную болезнь,</a:t>
            </a:r>
          </a:p>
          <a:p>
            <a:r>
              <a:rPr lang="ru-RU" sz="1800" dirty="0" smtClean="0"/>
              <a:t>хронические боли психосоматической природы,</a:t>
            </a:r>
          </a:p>
          <a:p>
            <a:r>
              <a:rPr lang="ru-RU" sz="1800" dirty="0" smtClean="0"/>
              <a:t>и другое.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+mn-lt"/>
              </a:rPr>
              <a:t>Сочетание факторов – предрасположенность, тип личности и стресс – способны спровоцировать возникновение болезни. 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sz="2800" dirty="0" smtClean="0"/>
          </a:p>
          <a:p>
            <a:r>
              <a:rPr lang="ru-RU" sz="2800" dirty="0" smtClean="0"/>
              <a:t>В </a:t>
            </a:r>
            <a:r>
              <a:rPr lang="ru-RU" sz="2800" dirty="0" smtClean="0"/>
              <a:t>психосоматике рекомендуется диагноз устанавливать не только на основе симптомов, но и с учётом </a:t>
            </a:r>
            <a:r>
              <a:rPr lang="ru-RU" sz="2800" dirty="0" smtClean="0"/>
              <a:t>общей картины, личности </a:t>
            </a:r>
            <a:r>
              <a:rPr lang="ru-RU" sz="2800" dirty="0" smtClean="0"/>
              <a:t>больного, его </a:t>
            </a:r>
            <a:r>
              <a:rPr lang="ru-RU" sz="2800" dirty="0" smtClean="0"/>
              <a:t>анамнеза, пережитых стрессов. </a:t>
            </a:r>
            <a:endParaRPr lang="ru-RU" sz="2800" dirty="0" smtClean="0"/>
          </a:p>
          <a:p>
            <a:r>
              <a:rPr lang="ru-RU" sz="2800" dirty="0" smtClean="0"/>
              <a:t>Заболевание </a:t>
            </a:r>
            <a:r>
              <a:rPr lang="ru-RU" sz="2800" dirty="0" smtClean="0"/>
              <a:t>связано с конституцией пациента. </a:t>
            </a:r>
            <a:r>
              <a:rPr lang="ru-RU" sz="2800" b="1" dirty="0" smtClean="0">
                <a:solidFill>
                  <a:schemeClr val="tx2"/>
                </a:solidFill>
              </a:rPr>
              <a:t>Пациенты с разной физической конституцией имеют разные характеры и соответственно страдают разными заболеваниями. </a:t>
            </a:r>
            <a:endParaRPr lang="ru-RU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+mn-lt"/>
              </a:rPr>
              <a:t>Астенический тип конституции</a:t>
            </a:r>
            <a:endParaRPr lang="ru-RU" sz="32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/>
              <a:t>У астеников </a:t>
            </a:r>
            <a:r>
              <a:rPr lang="ru-RU" sz="2000" dirty="0" smtClean="0"/>
              <a:t>отмечается повышенная возбудимость и реактивность организма, склонность к </a:t>
            </a:r>
            <a:r>
              <a:rPr lang="ru-RU" sz="2000" dirty="0" smtClean="0"/>
              <a:t>развитию </a:t>
            </a:r>
            <a:r>
              <a:rPr lang="ru-RU" sz="2000" dirty="0" smtClean="0"/>
              <a:t>неврозов, язв желудка и двенадцатиперстной кишки, туберкулёза, бронхиальной </a:t>
            </a:r>
            <a:r>
              <a:rPr lang="ru-RU" sz="2000" dirty="0" smtClean="0"/>
              <a:t>астмы, фобий,  половых </a:t>
            </a:r>
            <a:r>
              <a:rPr lang="ru-RU" sz="2000" dirty="0" smtClean="0"/>
              <a:t>расстройств, </a:t>
            </a:r>
            <a:r>
              <a:rPr lang="ru-RU" sz="2000" dirty="0" smtClean="0"/>
              <a:t>гипотонии. </a:t>
            </a:r>
          </a:p>
          <a:p>
            <a:pPr algn="just"/>
            <a:r>
              <a:rPr lang="ru-RU" sz="2000" dirty="0" smtClean="0"/>
              <a:t>У астеников более </a:t>
            </a:r>
            <a:r>
              <a:rPr lang="ru-RU" sz="2000" dirty="0" smtClean="0"/>
              <a:t>высокая сопротивляемость к развитию </a:t>
            </a:r>
            <a:r>
              <a:rPr lang="ru-RU" sz="2000" dirty="0" smtClean="0"/>
              <a:t>атеросклероза</a:t>
            </a:r>
            <a:r>
              <a:rPr lang="ru-RU" sz="2000" dirty="0" smtClean="0"/>
              <a:t>, ожирения и сахарному диабету и большая продолжительность их жизни. 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7682" y="1524000"/>
            <a:ext cx="1235935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Нормостенический</a:t>
            </a:r>
            <a:r>
              <a:rPr lang="ru-RU" sz="3200" b="1" dirty="0" smtClean="0">
                <a:latin typeface="+mn-lt"/>
              </a:rPr>
              <a:t> тип конституции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000" dirty="0" smtClean="0"/>
              <a:t>У </a:t>
            </a:r>
            <a:r>
              <a:rPr lang="ru-RU" sz="3000" dirty="0" smtClean="0"/>
              <a:t>нормостеников</a:t>
            </a:r>
            <a:r>
              <a:rPr lang="ru-RU" sz="3000" dirty="0" smtClean="0"/>
              <a:t> чаще </a:t>
            </a:r>
            <a:r>
              <a:rPr lang="ru-RU" sz="3000" dirty="0" smtClean="0"/>
              <a:t>развиваются и тяжелее протекают эпилепсия и болезни </a:t>
            </a:r>
            <a:r>
              <a:rPr lang="ru-RU" sz="3000" dirty="0" smtClean="0"/>
              <a:t>опорно-двигательного аппарата.</a:t>
            </a:r>
          </a:p>
          <a:p>
            <a:r>
              <a:rPr lang="ru-RU" sz="3000" dirty="0" smtClean="0"/>
              <a:t>Атеросклероз</a:t>
            </a:r>
            <a:r>
              <a:rPr lang="ru-RU" sz="3000" dirty="0" smtClean="0"/>
              <a:t>, </a:t>
            </a:r>
            <a:r>
              <a:rPr lang="ru-RU" sz="3000" dirty="0" smtClean="0"/>
              <a:t>гипертоническая </a:t>
            </a:r>
            <a:r>
              <a:rPr lang="ru-RU" sz="3000" dirty="0" smtClean="0"/>
              <a:t>болезнь, сахарный диабет развиваются, но значительно </a:t>
            </a:r>
            <a:r>
              <a:rPr lang="ru-RU" sz="3000" dirty="0" smtClean="0"/>
              <a:t>реже, чем у гиперстеников.</a:t>
            </a:r>
            <a:endParaRPr lang="ru-RU" sz="3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3967" y="1524000"/>
            <a:ext cx="1943365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+mn-lt"/>
              </a:rPr>
              <a:t>Гиперстенический тип конституции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У гиперстеников частое </a:t>
            </a:r>
            <a:r>
              <a:rPr lang="ru-RU" sz="2400" dirty="0" smtClean="0"/>
              <a:t>развитие атеросклероза, </a:t>
            </a:r>
            <a:r>
              <a:rPr lang="ru-RU" sz="2400" dirty="0" smtClean="0"/>
              <a:t>ишемической </a:t>
            </a:r>
            <a:r>
              <a:rPr lang="ru-RU" sz="2400" dirty="0" smtClean="0"/>
              <a:t>болезни сердца (стенокардии, инфаркта миокарда, аритмии), гипертонической болезни, сахарного диабета, желчнокаменной болезни, дисфункции жёлчного пузыря, истерии, невроза, страха, пессимизма, </a:t>
            </a:r>
            <a:r>
              <a:rPr lang="ru-RU" sz="2400" dirty="0" smtClean="0"/>
              <a:t>маниакально-депрессивного психоза.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3568" y="1524000"/>
            <a:ext cx="1944163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\Desktop\Psychosomatic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7092280" cy="6452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+mn-lt"/>
              </a:rPr>
              <a:t>Возникновение заболевания зависит от половой принадлежности.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000" b="1" dirty="0" smtClean="0">
                <a:solidFill>
                  <a:schemeClr val="tx2"/>
                </a:solidFill>
              </a:rPr>
              <a:t>У </a:t>
            </a:r>
            <a:r>
              <a:rPr lang="ru-RU" sz="3000" b="1" dirty="0" smtClean="0">
                <a:solidFill>
                  <a:schemeClr val="tx2"/>
                </a:solidFill>
              </a:rPr>
              <a:t>мужчин </a:t>
            </a:r>
            <a:r>
              <a:rPr lang="ru-RU" sz="3000" dirty="0" smtClean="0"/>
              <a:t> чаще развиваются такие заболевания, как  </a:t>
            </a:r>
            <a:r>
              <a:rPr lang="ru-RU" sz="3000" dirty="0" smtClean="0"/>
              <a:t>спондилоартроз, ишемическая болезнь сердца, </a:t>
            </a:r>
            <a:r>
              <a:rPr lang="ru-RU" sz="3000" dirty="0" smtClean="0"/>
              <a:t>атеросклероз</a:t>
            </a:r>
            <a:r>
              <a:rPr lang="ru-RU" sz="3000" dirty="0" smtClean="0"/>
              <a:t>, язва </a:t>
            </a:r>
            <a:r>
              <a:rPr lang="ru-RU" sz="3000" dirty="0" smtClean="0"/>
              <a:t>желудка и двенадцатиперстной </a:t>
            </a:r>
            <a:r>
              <a:rPr lang="ru-RU" sz="3000" dirty="0" smtClean="0"/>
              <a:t>кишки, рак головки поджелудочной железы, хронический гломерулонефрит</a:t>
            </a:r>
            <a:r>
              <a:rPr lang="ru-RU" sz="3000" dirty="0" smtClean="0"/>
              <a:t>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8061" y="1524000"/>
            <a:ext cx="185517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+mn-lt"/>
              </a:rPr>
              <a:t>Возникновение заболевания зависит от половой принадлежности.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У женщин </a:t>
            </a:r>
            <a:r>
              <a:rPr lang="ru-RU" dirty="0" smtClean="0"/>
              <a:t>чаще развиваются </a:t>
            </a:r>
            <a:r>
              <a:rPr lang="ru-RU" dirty="0" smtClean="0"/>
              <a:t>такие заболевания, как суставной </a:t>
            </a:r>
            <a:r>
              <a:rPr lang="ru-RU" dirty="0" smtClean="0"/>
              <a:t>ревматизм, ревматический эндомиокардит,  желчекаменная болезнь, рак жёлчного пузыря, опухоли молочных желёз, остеомаляция, гипотиреоз, гипертиреоз.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8983" y="1679847"/>
            <a:ext cx="1533333" cy="435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Как применять полученные знания?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700808"/>
            <a:ext cx="4216512" cy="4486632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Отличительная особенность психосоматического подхода в </a:t>
            </a:r>
            <a:r>
              <a:rPr lang="ru-RU" sz="3200" dirty="0" smtClean="0"/>
              <a:t>сестринском уходе - </a:t>
            </a:r>
            <a:r>
              <a:rPr lang="ru-RU" sz="3200" b="1" dirty="0" smtClean="0">
                <a:solidFill>
                  <a:schemeClr val="tx2"/>
                </a:solidFill>
              </a:rPr>
              <a:t>умение </a:t>
            </a:r>
            <a:r>
              <a:rPr lang="ru-RU" sz="3200" b="1" dirty="0" smtClean="0">
                <a:solidFill>
                  <a:schemeClr val="tx2"/>
                </a:solidFill>
              </a:rPr>
              <a:t>воспринимать пациента, как целостный организм</a:t>
            </a:r>
            <a:r>
              <a:rPr lang="ru-RU" sz="3200" dirty="0" smtClean="0">
                <a:solidFill>
                  <a:schemeClr val="tx2"/>
                </a:solidFill>
              </a:rPr>
              <a:t>.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6146" name="Picture 2" descr="C:\Users\Adm\Desktop\f20140421182230-medichk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7674" y="1524000"/>
            <a:ext cx="2995951" cy="4664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В основе ухода за психосоматическими больными  лежит «слово». 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628800"/>
            <a:ext cx="7812360" cy="4800600"/>
          </a:xfrm>
        </p:spPr>
        <p:txBody>
          <a:bodyPr>
            <a:normAutofit fontScale="85000" lnSpcReduction="20000"/>
          </a:bodyPr>
          <a:lstStyle/>
          <a:p>
            <a:r>
              <a:rPr lang="ru-RU" sz="3300" dirty="0" smtClean="0"/>
              <a:t>Именно слово является частью мысли, которая провоцирует болезнь.</a:t>
            </a:r>
          </a:p>
          <a:p>
            <a:r>
              <a:rPr lang="ru-RU" sz="3300" dirty="0" smtClean="0"/>
              <a:t>В </a:t>
            </a:r>
            <a:r>
              <a:rPr lang="ru-RU" sz="3300" dirty="0" smtClean="0"/>
              <a:t>работе медицинской сестры важно понимать процессы, способствующие </a:t>
            </a:r>
            <a:r>
              <a:rPr lang="ru-RU" sz="3300" b="1" dirty="0" smtClean="0">
                <a:solidFill>
                  <a:schemeClr val="tx2"/>
                </a:solidFill>
              </a:rPr>
              <a:t>выздоровлению и преодолению </a:t>
            </a:r>
            <a:r>
              <a:rPr lang="ru-RU" sz="3300" dirty="0" smtClean="0"/>
              <a:t>болезни пациентом.</a:t>
            </a:r>
          </a:p>
          <a:p>
            <a:r>
              <a:rPr lang="ru-RU" sz="3300" dirty="0" smtClean="0"/>
              <a:t>В последние </a:t>
            </a:r>
            <a:r>
              <a:rPr lang="ru-RU" sz="3300" dirty="0" smtClean="0"/>
              <a:t>двадцать лет активно </a:t>
            </a:r>
            <a:r>
              <a:rPr lang="ru-RU" sz="3300" dirty="0" smtClean="0"/>
              <a:t>развиваются поведенческие психотерапевтические программы, направленные на изменение установок и поведения пациентов, которые применяются при таких тяжёлых заболеваниях, как </a:t>
            </a:r>
            <a:r>
              <a:rPr lang="ru-RU" sz="3300" b="1" dirty="0" smtClean="0">
                <a:solidFill>
                  <a:schemeClr val="tx2"/>
                </a:solidFill>
              </a:rPr>
              <a:t>инфаркт миокарда, рак, </a:t>
            </a:r>
            <a:r>
              <a:rPr lang="ru-RU" sz="3300" b="1" dirty="0" smtClean="0">
                <a:solidFill>
                  <a:schemeClr val="tx2"/>
                </a:solidFill>
              </a:rPr>
              <a:t>бронхиальная астма, сахарный диабет, а </a:t>
            </a:r>
            <a:r>
              <a:rPr lang="ru-RU" sz="3300" b="1" dirty="0" smtClean="0">
                <a:solidFill>
                  <a:schemeClr val="tx2"/>
                </a:solidFill>
              </a:rPr>
              <a:t>также при ожирении</a:t>
            </a:r>
            <a:r>
              <a:rPr lang="ru-RU" sz="33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Психосоматика </a:t>
            </a:r>
            <a:r>
              <a:rPr lang="ru-RU" sz="2400" dirty="0" smtClean="0">
                <a:latin typeface="+mn-lt"/>
              </a:rPr>
              <a:t>— направление в медицине и психологии, изучающее влияние психологических факторов на возникновение и течение соматических заболеваний. </a:t>
            </a:r>
            <a:endParaRPr lang="ru-RU" sz="24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700808"/>
            <a:ext cx="7386024" cy="454759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Уход за пациентами психосоматического профиля требует </a:t>
            </a:r>
            <a:r>
              <a:rPr lang="ru-RU" b="1" dirty="0" smtClean="0">
                <a:solidFill>
                  <a:schemeClr val="tx2"/>
                </a:solidFill>
              </a:rPr>
              <a:t>особой подготовки сестринского персонала.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Обучение </a:t>
            </a:r>
            <a:r>
              <a:rPr lang="ru-RU" dirty="0" smtClean="0"/>
              <a:t>сестринского персонала должно включать теоретические и практические занятия по уходу за пациентами психосоматического профиля.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«Слово способно вылечить»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Следует помнить, что </a:t>
            </a:r>
            <a:r>
              <a:rPr lang="ru-RU" b="1" dirty="0" smtClean="0">
                <a:solidFill>
                  <a:schemeClr val="tx2"/>
                </a:solidFill>
              </a:rPr>
              <a:t>психотерапевтическое воздействие </a:t>
            </a:r>
            <a:r>
              <a:rPr lang="ru-RU" dirty="0" smtClean="0"/>
              <a:t>идет от всего медицинского персонала, от первого контакта с пациентом до полного выздоровления.   </a:t>
            </a:r>
          </a:p>
          <a:p>
            <a:r>
              <a:rPr lang="ru-RU" dirty="0" smtClean="0"/>
              <a:t>Необходимо </a:t>
            </a:r>
            <a:r>
              <a:rPr lang="ru-RU" dirty="0" smtClean="0"/>
              <a:t>придавать </a:t>
            </a:r>
            <a:r>
              <a:rPr lang="ru-RU" b="1" dirty="0" smtClean="0">
                <a:solidFill>
                  <a:schemeClr val="tx2"/>
                </a:solidFill>
              </a:rPr>
              <a:t>терапевтический характер </a:t>
            </a:r>
            <a:r>
              <a:rPr lang="ru-RU" dirty="0" smtClean="0"/>
              <a:t>каждой диагностической беседе с психосоматическим пациентом.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Особую роль в выздоровлении больного играет «доброе слово». 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sz="2800" dirty="0" smtClean="0"/>
          </a:p>
          <a:p>
            <a:r>
              <a:rPr lang="ru-RU" sz="2800" dirty="0" smtClean="0"/>
              <a:t>Именно </a:t>
            </a:r>
            <a:r>
              <a:rPr lang="ru-RU" sz="2800" b="1" dirty="0" smtClean="0">
                <a:solidFill>
                  <a:schemeClr val="tx2"/>
                </a:solidFill>
              </a:rPr>
              <a:t>доброта</a:t>
            </a:r>
            <a:r>
              <a:rPr lang="ru-RU" sz="2800" dirty="0" smtClean="0"/>
              <a:t>, как качество медицинского персонала, выделяется пациентами на одно из первых мест в описании медицинских </a:t>
            </a:r>
            <a:r>
              <a:rPr lang="ru-RU" sz="2800" dirty="0" smtClean="0"/>
              <a:t>сестёр.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Этические </a:t>
            </a:r>
            <a:r>
              <a:rPr lang="ru-RU" sz="2800" dirty="0" smtClean="0"/>
              <a:t>нарушения и грубость </a:t>
            </a:r>
            <a:r>
              <a:rPr lang="ru-RU" sz="2800" dirty="0" smtClean="0"/>
              <a:t>в общении с </a:t>
            </a:r>
            <a:r>
              <a:rPr lang="ru-RU" sz="2800" dirty="0" smtClean="0"/>
              <a:t>психосоматическими пациентами </a:t>
            </a:r>
            <a:r>
              <a:rPr lang="ru-RU" sz="2800" dirty="0" smtClean="0"/>
              <a:t>способны </a:t>
            </a:r>
            <a:r>
              <a:rPr lang="ru-RU" sz="2800" b="1" dirty="0" smtClean="0">
                <a:solidFill>
                  <a:schemeClr val="tx2"/>
                </a:solidFill>
              </a:rPr>
              <a:t>обострить заболевание </a:t>
            </a:r>
            <a:r>
              <a:rPr lang="ru-RU" sz="2800" b="1" dirty="0" smtClean="0">
                <a:solidFill>
                  <a:schemeClr val="tx2"/>
                </a:solidFill>
              </a:rPr>
              <a:t>и </a:t>
            </a:r>
            <a:r>
              <a:rPr lang="ru-RU" sz="2800" b="1" dirty="0" smtClean="0">
                <a:solidFill>
                  <a:schemeClr val="tx2"/>
                </a:solidFill>
              </a:rPr>
              <a:t>вызвать ухудшение </a:t>
            </a:r>
            <a:r>
              <a:rPr lang="ru-RU" sz="2800" dirty="0" smtClean="0"/>
              <a:t>самочувствия и прогрессирование  заболевания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Исследование: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результате проведенного исследования в форме опроса в медицинском колледже им.В.М. Бехтерева и городской больнице №26 выяснилось, </a:t>
            </a:r>
          </a:p>
          <a:p>
            <a:r>
              <a:rPr lang="ru-RU" dirty="0" smtClean="0"/>
              <a:t>что пациенты и студенты медицинского колледжа знают </a:t>
            </a:r>
            <a:r>
              <a:rPr lang="ru-RU" b="1" dirty="0" smtClean="0">
                <a:solidFill>
                  <a:schemeClr val="tx2"/>
                </a:solidFill>
              </a:rPr>
              <a:t>о наличии связи между возникновением заболевания и психоэмоциональным состоянием </a:t>
            </a:r>
            <a:r>
              <a:rPr lang="ru-RU" b="1" dirty="0" smtClean="0">
                <a:solidFill>
                  <a:schemeClr val="tx2"/>
                </a:solidFill>
              </a:rPr>
              <a:t>больного. П</a:t>
            </a:r>
            <a:r>
              <a:rPr lang="ru-RU" b="1" dirty="0" smtClean="0">
                <a:solidFill>
                  <a:schemeClr val="tx2"/>
                </a:solidFill>
              </a:rPr>
              <a:t>ри этом опрошенные, выделяют стресс - как ведущий фактор возникновения болезни.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332656"/>
            <a:ext cx="70008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Исследование: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 проведении исследования был проявлен </a:t>
            </a:r>
            <a:r>
              <a:rPr lang="ru-RU" b="1" dirty="0" smtClean="0">
                <a:solidFill>
                  <a:schemeClr val="tx2"/>
                </a:solidFill>
              </a:rPr>
              <a:t>большой интерес </a:t>
            </a:r>
            <a:r>
              <a:rPr lang="ru-RU" dirty="0" smtClean="0"/>
              <a:t>со стороны студентов медицинского колледжа в осознании причин возникновения психосоматических заболеваний.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ходе исследования были изучены </a:t>
            </a:r>
            <a:r>
              <a:rPr lang="ru-RU" b="1" dirty="0" smtClean="0">
                <a:solidFill>
                  <a:schemeClr val="tx2"/>
                </a:solidFill>
              </a:rPr>
              <a:t>слова и фразы, эмоции и способы,  положительно воздействующие на процесс выздоровления пациентов</a:t>
            </a:r>
            <a:r>
              <a:rPr lang="ru-RU" dirty="0" smtClean="0">
                <a:solidFill>
                  <a:schemeClr val="tx2"/>
                </a:solidFill>
              </a:rPr>
              <a:t>.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63856" y="260649"/>
            <a:ext cx="70863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980728"/>
            <a:ext cx="6567432" cy="518457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Тема воздействия доброго слова на выздоровление пациента </a:t>
            </a:r>
            <a:r>
              <a:rPr lang="ru-RU" sz="3600" dirty="0" smtClean="0"/>
              <a:t>является важной </a:t>
            </a:r>
            <a:r>
              <a:rPr lang="ru-RU" sz="3600" dirty="0" smtClean="0"/>
              <a:t>и перспективной для изучения.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Дипломные исследования: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 этом учебном году в рамках дипломного исследования выпускников медицинского колледжа им. В.М.Бехтерева планируется провести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исследование воздействия бесед сестринского персонала с различными группами психосоматических больных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ru-RU" dirty="0" smtClean="0"/>
              <a:t>а также изучение особенностей сестринского ухода за пациентами с психосоматической патологией.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772095" cy="125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Исследование: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 мае 2016 года на базе медицинского колледжа им. В.М. Бехтерева в группе 22 была проведена исследовательская работа о воздействии слова медицинской сестры.</a:t>
            </a:r>
          </a:p>
          <a:p>
            <a:r>
              <a:rPr lang="ru-RU" sz="2800" dirty="0" smtClean="0"/>
              <a:t>В рамках исследования отмечено –</a:t>
            </a:r>
          </a:p>
          <a:p>
            <a:pPr>
              <a:buNone/>
            </a:pPr>
            <a:r>
              <a:rPr lang="ru-RU" sz="2800" dirty="0" smtClean="0"/>
              <a:t>   </a:t>
            </a:r>
            <a:r>
              <a:rPr lang="ru-RU" sz="2800" b="1" dirty="0" smtClean="0">
                <a:solidFill>
                  <a:schemeClr val="tx2"/>
                </a:solidFill>
              </a:rPr>
              <a:t>от первого контакта больного с </a:t>
            </a:r>
            <a:r>
              <a:rPr lang="ru-RU" sz="2800" b="1" dirty="0" smtClean="0">
                <a:solidFill>
                  <a:schemeClr val="tx2"/>
                </a:solidFill>
              </a:rPr>
              <a:t>медицинской сестрой </a:t>
            </a:r>
            <a:r>
              <a:rPr lang="ru-RU" sz="2800" dirty="0" smtClean="0"/>
              <a:t>часто зависит </a:t>
            </a:r>
            <a:r>
              <a:rPr lang="ru-RU" sz="2800" dirty="0" smtClean="0"/>
              <a:t>настроение пациента, его текущее состояние</a:t>
            </a:r>
            <a:r>
              <a:rPr lang="ru-RU" sz="2800" dirty="0" smtClean="0"/>
              <a:t>, отношение к лечебному учреждению, желание продолжить лечение и заинтересованность в выздоровлении. 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6689" y="260648"/>
            <a:ext cx="66434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Исследование: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Если медсестра отнеслась к больному </a:t>
            </a:r>
            <a:r>
              <a:rPr lang="ru-RU" b="1" dirty="0" smtClean="0">
                <a:solidFill>
                  <a:schemeClr val="tx2"/>
                </a:solidFill>
              </a:rPr>
              <a:t>участливо и заботливо</a:t>
            </a:r>
            <a:r>
              <a:rPr lang="ru-RU" dirty="0" smtClean="0"/>
              <a:t>, пациент легче адаптируется к госпитализации, а также имеет полный и адекватный состоянию  настрой на выздоровление.</a:t>
            </a:r>
          </a:p>
          <a:p>
            <a:r>
              <a:rPr lang="ru-RU" dirty="0" smtClean="0"/>
              <a:t>Медицинская сестра должна проявлять к пациенту доброжелательное, теплое отношение, учитывать особое </a:t>
            </a:r>
            <a:r>
              <a:rPr lang="ru-RU" b="1" dirty="0" smtClean="0">
                <a:solidFill>
                  <a:schemeClr val="tx2"/>
                </a:solidFill>
              </a:rPr>
              <a:t>психотерапевтическое воздействие </a:t>
            </a:r>
            <a:r>
              <a:rPr lang="ru-RU" dirty="0" smtClean="0"/>
              <a:t>доброжелательного взаимодействия с пациентом.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5864" y="260648"/>
            <a:ext cx="70863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Исследование: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Работа медицинской сестры связана с большой физической перегрузкой и с большим эмоциональным напряжением. </a:t>
            </a:r>
          </a:p>
          <a:p>
            <a:r>
              <a:rPr lang="ru-RU" dirty="0" smtClean="0"/>
              <a:t>Последнее возникает при общении с пациентами, которых отличает повышенная раздражительность, болезненная требовательность, обидчивость и т.п. </a:t>
            </a:r>
          </a:p>
          <a:p>
            <a:r>
              <a:rPr lang="ru-RU" dirty="0" smtClean="0"/>
              <a:t>Забота, внимание являются основой контакта между медсестрой и пациентом. </a:t>
            </a:r>
            <a:r>
              <a:rPr lang="ru-RU" b="1" dirty="0" smtClean="0">
                <a:solidFill>
                  <a:schemeClr val="tx2"/>
                </a:solidFill>
              </a:rPr>
              <a:t>Огромное значение при этом имеет словесная форма, эмоциональная окраска и тон речи.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188640"/>
            <a:ext cx="655798" cy="106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Наши студенты отмечают: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общении с пациентом стоит обращаться на «Вы», по имени и отчеству, без фамильярности, доброжелательно, спокойно и уверенно.</a:t>
            </a:r>
          </a:p>
          <a:p>
            <a:r>
              <a:rPr lang="ru-RU" dirty="0" smtClean="0"/>
              <a:t>Например, фразы для использования в общении с пациентами: 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  я понимаю, давайте попробуем, Вам необходимо держаться, выздоравливайте, мы готовы помочь Вам. 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996952"/>
            <a:ext cx="7128792" cy="3384376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+mn-lt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+mn-lt"/>
              </a:rPr>
              <a:t>Студенты </a:t>
            </a:r>
            <a:r>
              <a:rPr lang="ru-RU" sz="2400" dirty="0" smtClean="0">
                <a:solidFill>
                  <a:schemeClr val="tx2"/>
                </a:solidFill>
                <a:latin typeface="+mn-lt"/>
              </a:rPr>
              <a:t>медицинского колледжа им. В.М. Бехтерева изучают особенности ухода за психосоматическими больными при изучении  учебных дисциплин </a:t>
            </a:r>
            <a:r>
              <a:rPr lang="ru-RU" sz="2400" b="1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+mn-lt"/>
              </a:rPr>
              <a:t>«Сестринский уход в терапии», «Сестринский уход в психиатрии», «Сестринский уход в педиатрии», а также при изучении узких специальностей клинических дисциплин.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pic>
        <p:nvPicPr>
          <p:cNvPr id="1026" name="Picture 2" descr="C:\Users\Adm\Desktop\Zdani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2656"/>
            <a:ext cx="3810000" cy="2571750"/>
          </a:xfrm>
          <a:prstGeom prst="rect">
            <a:avLst/>
          </a:prstGeom>
          <a:noFill/>
        </p:spPr>
      </p:pic>
      <p:pic>
        <p:nvPicPr>
          <p:cNvPr id="1028" name="Picture 4" descr="http://www.mcbekhtereva.spb.ru/bitrix/templates/hs_red_default/images/lo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0648"/>
            <a:ext cx="1143000" cy="1104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Наши студенты отмечают: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 установлении контакта с пациентом необходимо понять переживания больного и сочувственно принять их. </a:t>
            </a:r>
          </a:p>
          <a:p>
            <a:r>
              <a:rPr lang="ru-RU" dirty="0" smtClean="0"/>
              <a:t>Большое значение имеет </a:t>
            </a:r>
            <a:r>
              <a:rPr lang="ru-RU" b="1" dirty="0" smtClean="0">
                <a:solidFill>
                  <a:schemeClr val="tx2"/>
                </a:solidFill>
              </a:rPr>
              <a:t>готовность </a:t>
            </a:r>
            <a:r>
              <a:rPr lang="ru-RU" dirty="0" smtClean="0"/>
              <a:t>медсестры </a:t>
            </a:r>
            <a:r>
              <a:rPr lang="ru-RU" b="1" dirty="0" smtClean="0">
                <a:solidFill>
                  <a:schemeClr val="tx2"/>
                </a:solidFill>
              </a:rPr>
              <a:t>к состраданию и сочувствию</a:t>
            </a:r>
            <a:r>
              <a:rPr lang="ru-RU" dirty="0" smtClean="0">
                <a:solidFill>
                  <a:schemeClr val="tx2"/>
                </a:solidFill>
              </a:rPr>
              <a:t>. </a:t>
            </a:r>
          </a:p>
          <a:p>
            <a:r>
              <a:rPr lang="ru-RU" dirty="0" smtClean="0"/>
              <a:t>Иногда важно просто выслушать пациента, но не формально, а с элементами эмоционального участия, соответственно реагируя на услышанное.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Умение </a:t>
            </a:r>
            <a:r>
              <a:rPr lang="ru-RU" b="1" dirty="0" smtClean="0">
                <a:solidFill>
                  <a:schemeClr val="tx2"/>
                </a:solidFill>
              </a:rPr>
              <a:t>слушать </a:t>
            </a:r>
            <a:r>
              <a:rPr lang="ru-RU" dirty="0" smtClean="0"/>
              <a:t>является одним из важных свойств медицинской сестры.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332656"/>
            <a:ext cx="655798" cy="106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Наши студенты отмечают: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Медсестре необходимо </a:t>
            </a:r>
            <a:r>
              <a:rPr lang="ru-RU" b="1" dirty="0" smtClean="0">
                <a:solidFill>
                  <a:schemeClr val="tx2"/>
                </a:solidFill>
              </a:rPr>
              <a:t>уметь контролировать свое поведение</a:t>
            </a:r>
            <a:r>
              <a:rPr lang="ru-RU" dirty="0" smtClean="0"/>
              <a:t>, чтобы не вызывать гнев и отрицательные эмоции у пациента. </a:t>
            </a:r>
          </a:p>
          <a:p>
            <a:r>
              <a:rPr lang="ru-RU" dirty="0" smtClean="0"/>
              <a:t>Неудовлетворение просьб пациента, опоздание на вызов больного, небрежное выполнение назначенных врачом процедур, административно-холодный тон медсестры вызывают у пациента тревогу за свое состояние, желание пожаловаться, а также формирует негативное восприятие лечения.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Вступать в спор с пациентом недопустимо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3074" name="Picture 2" descr="C:\Users\Adm\Desktop\Psihosomatika-psoriaza-chto-je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8038" y="260649"/>
            <a:ext cx="808475" cy="792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Наши студенты отмечают: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Важность в работе медицинской сестры таких качеств, как </a:t>
            </a:r>
            <a:r>
              <a:rPr lang="ru-RU" b="1" dirty="0" smtClean="0">
                <a:solidFill>
                  <a:schemeClr val="tx2"/>
                </a:solidFill>
              </a:rPr>
              <a:t>доброта, милосердие, чувство юмора, опрятность, ум, красота, аккуратность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 smtClean="0"/>
              <a:t> Из особых качеств, указанных студентами,  следует выделить пожелание к медицинским сестрам быть худыми, экстравертами, молодыми, </a:t>
            </a:r>
            <a:r>
              <a:rPr lang="ru-RU" b="1" dirty="0" smtClean="0">
                <a:solidFill>
                  <a:schemeClr val="tx2"/>
                </a:solidFill>
              </a:rPr>
              <a:t>жизнерадостными, улыбчивыми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  <a:r>
              <a:rPr lang="ru-RU" dirty="0" smtClean="0"/>
              <a:t> с хорошей дикцией.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772095" cy="125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Исследование: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Важно отметить, что при опросе практикующих медицинских сестер СПб городской больницы №26, </a:t>
            </a:r>
            <a:r>
              <a:rPr lang="ru-RU" sz="2800" b="1" dirty="0" smtClean="0">
                <a:solidFill>
                  <a:schemeClr val="tx2"/>
                </a:solidFill>
              </a:rPr>
              <a:t>основными качествами выделены – терпение, доброта, спокойствие, уверенность и трудолюбие.</a:t>
            </a:r>
          </a:p>
          <a:p>
            <a:endParaRPr lang="ru-RU" sz="2800" dirty="0"/>
          </a:p>
        </p:txBody>
      </p:sp>
      <p:pic>
        <p:nvPicPr>
          <p:cNvPr id="1026" name="Picture 2" descr="C:\Users\Adm\Desktop\Psihosomatika-psoriaza-primery-268x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509120"/>
            <a:ext cx="1617523" cy="2112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+mn-lt"/>
              </a:rPr>
              <a:t>Студенты и практикующие медицинские сестры выделили важные факторы выздоровления пациента: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четкость действий </a:t>
            </a:r>
            <a:r>
              <a:rPr lang="ru-RU" dirty="0" smtClean="0"/>
              <a:t>медицинского персонала,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открытость пациента </a:t>
            </a:r>
            <a:r>
              <a:rPr lang="ru-RU" dirty="0" smtClean="0"/>
              <a:t>в общении,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tx2"/>
                </a:solidFill>
              </a:rPr>
              <a:t>позитивный настрой </a:t>
            </a:r>
            <a:r>
              <a:rPr lang="ru-RU" dirty="0" smtClean="0"/>
              <a:t>пациента и медицинского персонала,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уважительное отношение </a:t>
            </a:r>
            <a:r>
              <a:rPr lang="ru-RU" dirty="0" smtClean="0"/>
              <a:t>к пациенту со стороны медицинского персонала,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своевременное и полное выполнение </a:t>
            </a:r>
            <a:r>
              <a:rPr lang="ru-RU" dirty="0" smtClean="0"/>
              <a:t>назначений врача.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Исследования: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Проведен опрос среди пациентов о том, что хотелось бы услышать от медицинских сестер. </a:t>
            </a:r>
          </a:p>
          <a:p>
            <a:r>
              <a:rPr lang="ru-RU" dirty="0" smtClean="0"/>
              <a:t>В основном, пациенты рады </a:t>
            </a:r>
            <a:r>
              <a:rPr lang="ru-RU" b="1" dirty="0" smtClean="0">
                <a:solidFill>
                  <a:schemeClr val="tx2"/>
                </a:solidFill>
              </a:rPr>
              <a:t>обнадеживающим, добрым словам поддержки, шуткам, доверительному тону, индивидуально-подобранным словам, обещаниям скорейшего выздоровления.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88640"/>
            <a:ext cx="827584" cy="134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+mn-lt"/>
              </a:rPr>
              <a:t>Результаты:</a:t>
            </a: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4800600"/>
          </a:xfrm>
        </p:spPr>
        <p:txBody>
          <a:bodyPr>
            <a:normAutofit/>
          </a:bodyPr>
          <a:lstStyle/>
          <a:p>
            <a:r>
              <a:rPr lang="ru-RU" dirty="0" smtClean="0"/>
              <a:t>По результатам проведенного исследования </a:t>
            </a:r>
            <a:r>
              <a:rPr lang="ru-RU" b="1" dirty="0" smtClean="0">
                <a:solidFill>
                  <a:schemeClr val="tx2"/>
                </a:solidFill>
              </a:rPr>
              <a:t>разработан курс «Основы психосоматики» с тренингом по общению с пациентами </a:t>
            </a:r>
            <a:r>
              <a:rPr lang="ru-RU" dirty="0" smtClean="0"/>
              <a:t>и сформулированы основные  рекомендации студентам медицинского колледжа  по работе с пациентами психосоматического профиля.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</a:rPr>
              <a:t>Результаты: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Одно из важных открытий – необходимо проводить тренинги по искусству общения с психосоматическим пациентом в период обучения в медицинском колледже</a:t>
            </a:r>
            <a:r>
              <a:rPr lang="ru-RU" dirty="0" smtClean="0"/>
              <a:t>, начиная с первого курса ежегодно, но особенно на выпускных курсах.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</a:rPr>
              <a:t>Результаты: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Следует также </a:t>
            </a:r>
            <a:r>
              <a:rPr lang="ru-RU" b="1" dirty="0" smtClean="0">
                <a:solidFill>
                  <a:schemeClr val="tx2"/>
                </a:solidFill>
              </a:rPr>
              <a:t>разрабатывать тренинги и игровые занятия по формированию у практикующих </a:t>
            </a:r>
            <a:r>
              <a:rPr lang="ru-RU" b="1" dirty="0" smtClean="0">
                <a:solidFill>
                  <a:schemeClr val="tx2"/>
                </a:solidFill>
              </a:rPr>
              <a:t>(работающих) медицинских </a:t>
            </a:r>
            <a:r>
              <a:rPr lang="ru-RU" b="1" dirty="0" smtClean="0">
                <a:solidFill>
                  <a:schemeClr val="tx2"/>
                </a:solidFill>
              </a:rPr>
              <a:t>сестер умения общаться с психосоматическими больными</a:t>
            </a:r>
            <a:r>
              <a:rPr lang="ru-RU" dirty="0" smtClean="0"/>
              <a:t>, с использованием имеющегося  опыта, а также формированию и сохранению у медицинского персонала способности соучастия, сопереживания, сострадания, сохранения от «выгорания».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Результаты: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Таким образом, исследования воздействия «слова» на выздоровление </a:t>
            </a:r>
            <a:r>
              <a:rPr lang="ru-RU" dirty="0" smtClean="0"/>
              <a:t>больных </a:t>
            </a:r>
            <a:r>
              <a:rPr lang="ru-RU" dirty="0" smtClean="0"/>
              <a:t> </a:t>
            </a:r>
            <a:r>
              <a:rPr lang="ru-RU" dirty="0" smtClean="0"/>
              <a:t>в нашем медицинском колледже им.В.М. Бехтерева планируется продолжить.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Нам интересны совместные проекты и исследования в сфере изучения работы с психосоматическими больными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59632" y="548680"/>
            <a:ext cx="7884368" cy="56997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нашем медицинском колледже для студентов последнего года обучения преподается дисциплина </a:t>
            </a:r>
            <a:r>
              <a:rPr lang="ru-RU" b="1" dirty="0" smtClean="0">
                <a:solidFill>
                  <a:schemeClr val="tx2"/>
                </a:solidFill>
              </a:rPr>
              <a:t>«Основы психосоматики»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рамках дисциплины студенты изучают современный взгляд на психосоматические болезни, модели поведения психосоматических больных, теории возникновения болезни, а также  частную психосоматику. </a:t>
            </a:r>
            <a:endParaRPr lang="ru-RU" dirty="0" smtClean="0"/>
          </a:p>
          <a:p>
            <a:r>
              <a:rPr lang="ru-RU" dirty="0" smtClean="0"/>
              <a:t>Полученные знания используются  в практической деятельности медицинской сестры.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+mn-lt"/>
              </a:rPr>
              <a:t>В заключении -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Слово </a:t>
            </a:r>
            <a:r>
              <a:rPr lang="ru-RU" b="1" dirty="0" smtClean="0">
                <a:solidFill>
                  <a:schemeClr val="tx2"/>
                </a:solidFill>
              </a:rPr>
              <a:t>медицинской сестры – это важное орудие в выздоровление соматических пациентов </a:t>
            </a:r>
            <a:r>
              <a:rPr lang="ru-RU" dirty="0" smtClean="0"/>
              <a:t>и в формировании преодоления болезни у психосоматических пациентов. </a:t>
            </a:r>
          </a:p>
          <a:p>
            <a:r>
              <a:rPr lang="ru-RU" dirty="0" smtClean="0"/>
              <a:t>Необходимо </a:t>
            </a:r>
            <a:r>
              <a:rPr lang="ru-RU" b="1" dirty="0" smtClean="0">
                <a:solidFill>
                  <a:schemeClr val="tx2"/>
                </a:solidFill>
              </a:rPr>
              <a:t>умело пользоваться </a:t>
            </a:r>
            <a:r>
              <a:rPr lang="ru-RU" dirty="0" smtClean="0"/>
              <a:t>этим «орудием» в процессе ухода и лечения, а также важно в процессе обучения в медицинском колледже получить навык использования «слова» в уходе за больными.</a:t>
            </a: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88640"/>
            <a:ext cx="772096" cy="125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Список литературы: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Аммон Г. Психосоматическая терапия. – СПб.: Речь, 2013. </a:t>
            </a:r>
          </a:p>
          <a:p>
            <a:pPr lvl="0"/>
            <a:r>
              <a:rPr lang="ru-RU" dirty="0" smtClean="0"/>
              <a:t>Бройтигам В., Кристиан П., Рад М. Психосоматическая медицина: Кратк. учебн.курс. - М.: Гэотар-Медиа, 2013.</a:t>
            </a:r>
          </a:p>
          <a:p>
            <a:pPr lvl="0"/>
            <a:r>
              <a:rPr lang="ru-RU" dirty="0" smtClean="0"/>
              <a:t>Елисеев Ю.Ю. Психосоматические заболевания: полный справочник. - М., 2014.</a:t>
            </a:r>
          </a:p>
          <a:p>
            <a:pPr lvl="0"/>
            <a:r>
              <a:rPr lang="ru-RU" dirty="0" smtClean="0"/>
              <a:t>Кулаков С.А. Основы психосоматики. - СПб.: Речь, 2013. </a:t>
            </a:r>
          </a:p>
          <a:p>
            <a:pPr lvl="0"/>
            <a:r>
              <a:rPr lang="ru-RU" dirty="0" smtClean="0"/>
              <a:t>А.А. Краснов, И.Ф. Дьяконов, А.М. Жирков, Б.М. Овчинников. Основы психосоматики.- СПбГУ, 2013.</a:t>
            </a:r>
          </a:p>
          <a:p>
            <a:pPr lvl="0"/>
            <a:r>
              <a:rPr lang="ru-RU" dirty="0" smtClean="0"/>
              <a:t>Лоуэн А. Предательство тела. – Екатеринбург: Деловая книга, 2013.</a:t>
            </a:r>
          </a:p>
          <a:p>
            <a:pPr lvl="0"/>
            <a:r>
              <a:rPr lang="ru-RU" dirty="0" smtClean="0"/>
              <a:t>Малкина-Пых И.В. Психосоматика: Новейший справочник. – М.: Эксмо, 2013.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274320"/>
            <a:ext cx="7674056" cy="5026888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Picture 2" descr="http://www.mcbekhtereva.spb.ru/bitrix/templates/hs_red_default/images/log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1143000" cy="1104901"/>
          </a:xfrm>
          <a:prstGeom prst="rect">
            <a:avLst/>
          </a:prstGeom>
          <a:noFill/>
        </p:spPr>
      </p:pic>
      <p:pic>
        <p:nvPicPr>
          <p:cNvPr id="2050" name="Picture 2" descr="C:\Users\Adm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941168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530040" cy="122868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2"/>
                </a:solidFill>
                <a:latin typeface="+mn-lt"/>
              </a:rPr>
              <a:t>Уход за больными — это одно из самых сложных искусств.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000" dirty="0" smtClean="0"/>
              <a:t>«Сострадание может побуждать, но только знание подскажет, что </a:t>
            </a:r>
            <a:r>
              <a:rPr lang="ru-RU" sz="3000" dirty="0" smtClean="0"/>
              <a:t>делать</a:t>
            </a:r>
            <a:r>
              <a:rPr lang="ru-RU" sz="3000" dirty="0" smtClean="0"/>
              <a:t>»,- так </a:t>
            </a:r>
            <a:r>
              <a:rPr lang="ru-RU" sz="3000" dirty="0" smtClean="0"/>
              <a:t>говорила  </a:t>
            </a:r>
            <a:r>
              <a:rPr lang="ru-RU" sz="3000" b="1" dirty="0" smtClean="0">
                <a:solidFill>
                  <a:schemeClr val="tx2"/>
                </a:solidFill>
              </a:rPr>
              <a:t>Мэри </a:t>
            </a:r>
            <a:r>
              <a:rPr lang="ru-RU" sz="3000" b="1" dirty="0" smtClean="0">
                <a:solidFill>
                  <a:schemeClr val="tx2"/>
                </a:solidFill>
              </a:rPr>
              <a:t>Аделейд</a:t>
            </a:r>
            <a:r>
              <a:rPr lang="ru-RU" sz="3000" b="1" dirty="0" smtClean="0">
                <a:solidFill>
                  <a:schemeClr val="tx2"/>
                </a:solidFill>
              </a:rPr>
              <a:t> </a:t>
            </a:r>
            <a:r>
              <a:rPr lang="ru-RU" sz="3000" b="1" dirty="0" smtClean="0">
                <a:solidFill>
                  <a:schemeClr val="tx2"/>
                </a:solidFill>
              </a:rPr>
              <a:t>Наттинг</a:t>
            </a:r>
            <a:r>
              <a:rPr lang="ru-RU" sz="3000" dirty="0" smtClean="0"/>
              <a:t>, первая в мире профессор по уходу за больными ещё в 1925 году</a:t>
            </a:r>
            <a:r>
              <a:rPr lang="ru-RU" sz="3000" dirty="0" smtClean="0"/>
              <a:t>…</a:t>
            </a:r>
            <a:endParaRPr lang="ru-RU" sz="3000" dirty="0" smtClean="0"/>
          </a:p>
          <a:p>
            <a:r>
              <a:rPr lang="ru-RU" sz="3000" dirty="0" smtClean="0"/>
              <a:t>И до сих пор ее слова и мысли актуальны для нас. </a:t>
            </a:r>
          </a:p>
          <a:p>
            <a:endParaRPr lang="ru-RU" dirty="0"/>
          </a:p>
        </p:txBody>
      </p:sp>
      <p:pic>
        <p:nvPicPr>
          <p:cNvPr id="1026" name="Picture 2" descr="C:\Users\Adm\Desktop\X2604-N-26 (1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00808"/>
            <a:ext cx="3115775" cy="3944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570088" cy="81034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+mn-lt"/>
              </a:rPr>
              <a:t>Психосоматическая медицина развивается с 1818 года.</a:t>
            </a:r>
            <a:br>
              <a:rPr lang="ru-RU" sz="3200" dirty="0" smtClean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Доказана </a:t>
            </a:r>
            <a:r>
              <a:rPr lang="ru-RU" dirty="0" smtClean="0"/>
              <a:t>психосоматическая природа таких распространенных заболеваний, как </a:t>
            </a:r>
            <a:r>
              <a:rPr lang="ru-RU" b="1" dirty="0" smtClean="0">
                <a:solidFill>
                  <a:schemeClr val="tx2"/>
                </a:solidFill>
              </a:rPr>
              <a:t>ожирение, онкология, гипертоническая болезнь, инсульты, инфаркты, гинекологические заболевания, кожные заболевания, заболевания органов дыхания </a:t>
            </a:r>
            <a:r>
              <a:rPr lang="ru-RU" dirty="0" smtClean="0"/>
              <a:t>и др.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332656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Особенности психосоматического подхода в Европе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Психосоматическая </a:t>
            </a:r>
            <a:r>
              <a:rPr lang="ru-RU" dirty="0" smtClean="0"/>
              <a:t>медицина в </a:t>
            </a:r>
            <a:r>
              <a:rPr lang="ru-RU" dirty="0" smtClean="0"/>
              <a:t>странах </a:t>
            </a:r>
            <a:r>
              <a:rPr lang="ru-RU" dirty="0" smtClean="0"/>
              <a:t>Европы (например, в Германии) – выделилась как </a:t>
            </a:r>
            <a:r>
              <a:rPr lang="ru-RU" b="1" dirty="0" smtClean="0">
                <a:solidFill>
                  <a:schemeClr val="tx2"/>
                </a:solidFill>
              </a:rPr>
              <a:t>отдельная медицинская </a:t>
            </a:r>
            <a:r>
              <a:rPr lang="ru-RU" b="1" dirty="0" smtClean="0">
                <a:solidFill>
                  <a:schemeClr val="tx2"/>
                </a:solidFill>
              </a:rPr>
              <a:t>специальность</a:t>
            </a:r>
            <a:r>
              <a:rPr lang="ru-RU" b="1" dirty="0" smtClean="0"/>
              <a:t> </a:t>
            </a:r>
            <a:r>
              <a:rPr lang="ru-RU" dirty="0" smtClean="0"/>
              <a:t>со своей точкой зрения на заболевания, в соответствии с которой проводятся исследования и решаются лечебные и психотерапевтические задачи.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Особенности психосоматического подхода в России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ru-RU" dirty="0" smtClean="0"/>
              <a:t>России психосоматическая медицина не выделяется как отдельное направление в терапии, но исследования </a:t>
            </a:r>
            <a:r>
              <a:rPr lang="ru-RU" dirty="0" smtClean="0"/>
              <a:t>современных  специалистов, таких </a:t>
            </a:r>
            <a:r>
              <a:rPr lang="ru-RU" dirty="0" smtClean="0"/>
              <a:t>как Малкина-Пых И.В., Кулаков С.А., Елисеев </a:t>
            </a:r>
            <a:r>
              <a:rPr lang="ru-RU" dirty="0" smtClean="0"/>
              <a:t>Ю., </a:t>
            </a:r>
            <a:r>
              <a:rPr lang="ru-RU" b="1" dirty="0" smtClean="0">
                <a:solidFill>
                  <a:schemeClr val="tx2"/>
                </a:solidFill>
              </a:rPr>
              <a:t>заложили </a:t>
            </a:r>
            <a:r>
              <a:rPr lang="ru-RU" b="1" dirty="0" smtClean="0">
                <a:solidFill>
                  <a:schemeClr val="tx2"/>
                </a:solidFill>
              </a:rPr>
              <a:t>основу психосоматического подхода в лечении больных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Что изучает психосоматика?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Психосоматика –это направление</a:t>
            </a:r>
            <a:r>
              <a:rPr lang="ru-RU" b="1" dirty="0" smtClean="0"/>
              <a:t> </a:t>
            </a:r>
            <a:r>
              <a:rPr lang="ru-RU" dirty="0" smtClean="0"/>
              <a:t>в медицине, занимающееся изучением </a:t>
            </a:r>
            <a:r>
              <a:rPr lang="ru-RU" b="1" dirty="0" smtClean="0">
                <a:solidFill>
                  <a:schemeClr val="tx2"/>
                </a:solidFill>
              </a:rPr>
              <a:t>воздействия психогенных факторов на возникновение, развитие и динамику соматических заболеваний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К психосоматическим заболеваниям в настоящее время относят более </a:t>
            </a:r>
            <a:r>
              <a:rPr lang="ru-RU" b="1" dirty="0" smtClean="0">
                <a:solidFill>
                  <a:schemeClr val="tx2"/>
                </a:solidFill>
              </a:rPr>
              <a:t>200 </a:t>
            </a:r>
            <a:r>
              <a:rPr lang="ru-RU" dirty="0" smtClean="0"/>
              <a:t>симптомов и синдромов, а также около </a:t>
            </a:r>
            <a:r>
              <a:rPr lang="ru-RU" b="1" dirty="0" smtClean="0">
                <a:solidFill>
                  <a:schemeClr val="tx2"/>
                </a:solidFill>
              </a:rPr>
              <a:t>100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smtClean="0"/>
              <a:t>заболеваний.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1851</Words>
  <Application>Microsoft Office PowerPoint</Application>
  <PresentationFormat>Экран (4:3)</PresentationFormat>
  <Paragraphs>149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Солнцестояние</vt:lpstr>
      <vt:lpstr>Возникновение психосоматических заболеваний: как слово формирует болезнь</vt:lpstr>
      <vt:lpstr>Психосоматика — направление в медицине и психологии, изучающее влияние психологических факторов на возникновение и течение соматических заболеваний. </vt:lpstr>
      <vt:lpstr> Студенты медицинского колледжа им. В.М. Бехтерева изучают особенности ухода за психосоматическими больными при изучении  учебных дисциплин  «Сестринский уход в терапии», «Сестринский уход в психиатрии», «Сестринский уход в педиатрии», а также при изучении узких специальностей клинических дисциплин.  </vt:lpstr>
      <vt:lpstr>Слайд 4</vt:lpstr>
      <vt:lpstr>Уход за больными — это одно из самых сложных искусств.  </vt:lpstr>
      <vt:lpstr>Психосоматическая медицина развивается с 1818 года. </vt:lpstr>
      <vt:lpstr>Особенности психосоматического подхода в Европе</vt:lpstr>
      <vt:lpstr>Особенности психосоматического подхода в России</vt:lpstr>
      <vt:lpstr>Что изучает психосоматика?</vt:lpstr>
      <vt:lpstr>«Современные» психосоматические заболевания -</vt:lpstr>
      <vt:lpstr>Сочетание факторов – предрасположенность, тип личности и стресс – способны спровоцировать возникновение болезни. </vt:lpstr>
      <vt:lpstr>Астенический тип конституции</vt:lpstr>
      <vt:lpstr>Нормостенический тип конституции</vt:lpstr>
      <vt:lpstr>Гиперстенический тип конституции</vt:lpstr>
      <vt:lpstr>Слайд 15</vt:lpstr>
      <vt:lpstr>Возникновение заболевания зависит от половой принадлежности.</vt:lpstr>
      <vt:lpstr>Возникновение заболевания зависит от половой принадлежности.</vt:lpstr>
      <vt:lpstr>Как применять полученные знания?</vt:lpstr>
      <vt:lpstr>В основе ухода за психосоматическими больными  лежит «слово». </vt:lpstr>
      <vt:lpstr>«Слово способно вылечить»</vt:lpstr>
      <vt:lpstr>Особую роль в выздоровлении больного играет «доброе слово». </vt:lpstr>
      <vt:lpstr>Исследование:</vt:lpstr>
      <vt:lpstr>Исследование:</vt:lpstr>
      <vt:lpstr>Тема воздействия доброго слова на выздоровление пациента является важной и перспективной для изучения.  </vt:lpstr>
      <vt:lpstr>Дипломные исследования:</vt:lpstr>
      <vt:lpstr>Исследование:</vt:lpstr>
      <vt:lpstr>Исследование:</vt:lpstr>
      <vt:lpstr>Исследование:</vt:lpstr>
      <vt:lpstr>Наши студенты отмечают:</vt:lpstr>
      <vt:lpstr>Наши студенты отмечают:</vt:lpstr>
      <vt:lpstr>Наши студенты отмечают:</vt:lpstr>
      <vt:lpstr>Наши студенты отмечают:</vt:lpstr>
      <vt:lpstr>Исследование:</vt:lpstr>
      <vt:lpstr>Студенты и практикующие медицинские сестры выделили важные факторы выздоровления пациента:</vt:lpstr>
      <vt:lpstr>Исследования:</vt:lpstr>
      <vt:lpstr>Результаты:</vt:lpstr>
      <vt:lpstr>Результаты:</vt:lpstr>
      <vt:lpstr>Результаты:</vt:lpstr>
      <vt:lpstr>Результаты:</vt:lpstr>
      <vt:lpstr>В заключении -</vt:lpstr>
      <vt:lpstr>Список литературы: </vt:lpstr>
      <vt:lpstr>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Возникновение психосоматических заболеваний: как слово формирует болезнь</dc:title>
  <dc:creator>Adm</dc:creator>
  <cp:lastModifiedBy>Adm</cp:lastModifiedBy>
  <cp:revision>118</cp:revision>
  <dcterms:created xsi:type="dcterms:W3CDTF">2016-09-24T19:14:22Z</dcterms:created>
  <dcterms:modified xsi:type="dcterms:W3CDTF">2016-09-28T21:06:53Z</dcterms:modified>
</cp:coreProperties>
</file>